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77" r:id="rId2"/>
  </p:sldMasterIdLst>
  <p:notesMasterIdLst>
    <p:notesMasterId r:id="rId54"/>
  </p:notesMasterIdLst>
  <p:handoutMasterIdLst>
    <p:handoutMasterId r:id="rId55"/>
  </p:handoutMasterIdLst>
  <p:sldIdLst>
    <p:sldId id="280" r:id="rId3"/>
    <p:sldId id="281" r:id="rId4"/>
    <p:sldId id="274" r:id="rId5"/>
    <p:sldId id="276" r:id="rId6"/>
    <p:sldId id="277" r:id="rId7"/>
    <p:sldId id="275" r:id="rId8"/>
    <p:sldId id="374" r:id="rId9"/>
    <p:sldId id="278" r:id="rId10"/>
    <p:sldId id="375" r:id="rId11"/>
    <p:sldId id="356" r:id="rId12"/>
    <p:sldId id="306" r:id="rId13"/>
    <p:sldId id="358" r:id="rId14"/>
    <p:sldId id="390" r:id="rId15"/>
    <p:sldId id="389" r:id="rId16"/>
    <p:sldId id="362" r:id="rId17"/>
    <p:sldId id="357" r:id="rId18"/>
    <p:sldId id="386" r:id="rId19"/>
    <p:sldId id="299" r:id="rId20"/>
    <p:sldId id="387" r:id="rId21"/>
    <p:sldId id="388" r:id="rId22"/>
    <p:sldId id="391" r:id="rId23"/>
    <p:sldId id="282" r:id="rId24"/>
    <p:sldId id="287" r:id="rId25"/>
    <p:sldId id="378" r:id="rId26"/>
    <p:sldId id="288" r:id="rId27"/>
    <p:sldId id="290" r:id="rId28"/>
    <p:sldId id="377" r:id="rId29"/>
    <p:sldId id="383" r:id="rId30"/>
    <p:sldId id="364" r:id="rId31"/>
    <p:sldId id="379" r:id="rId32"/>
    <p:sldId id="382" r:id="rId33"/>
    <p:sldId id="298" r:id="rId34"/>
    <p:sldId id="301" r:id="rId35"/>
    <p:sldId id="381" r:id="rId36"/>
    <p:sldId id="347" r:id="rId37"/>
    <p:sldId id="369" r:id="rId38"/>
    <p:sldId id="293" r:id="rId39"/>
    <p:sldId id="329" r:id="rId40"/>
    <p:sldId id="300" r:id="rId41"/>
    <p:sldId id="368" r:id="rId42"/>
    <p:sldId id="304" r:id="rId43"/>
    <p:sldId id="305" r:id="rId44"/>
    <p:sldId id="307" r:id="rId45"/>
    <p:sldId id="311" r:id="rId46"/>
    <p:sldId id="340" r:id="rId47"/>
    <p:sldId id="310" r:id="rId48"/>
    <p:sldId id="319" r:id="rId49"/>
    <p:sldId id="393" r:id="rId50"/>
    <p:sldId id="392" r:id="rId51"/>
    <p:sldId id="384" r:id="rId52"/>
    <p:sldId id="376" r:id="rId53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s &amp; Board Elections" id="{61B87B3B-B2B4-44B8-998E-54506C592DF6}">
          <p14:sldIdLst>
            <p14:sldId id="280"/>
            <p14:sldId id="281"/>
            <p14:sldId id="274"/>
            <p14:sldId id="276"/>
            <p14:sldId id="277"/>
            <p14:sldId id="275"/>
            <p14:sldId id="374"/>
            <p14:sldId id="278"/>
            <p14:sldId id="375"/>
            <p14:sldId id="356"/>
          </p14:sldIdLst>
        </p14:section>
        <p14:section name="Ministry Update" id="{B3B3A665-EF3E-D049-BA0A-42BDD01B0B85}">
          <p14:sldIdLst>
            <p14:sldId id="306"/>
            <p14:sldId id="358"/>
            <p14:sldId id="390"/>
            <p14:sldId id="389"/>
            <p14:sldId id="362"/>
            <p14:sldId id="357"/>
            <p14:sldId id="386"/>
            <p14:sldId id="299"/>
            <p14:sldId id="387"/>
            <p14:sldId id="388"/>
            <p14:sldId id="391"/>
          </p14:sldIdLst>
        </p14:section>
        <p14:section name="Financial Section" id="{0F08BF12-6635-405A-884C-FFC7FAA53C1F}">
          <p14:sldIdLst>
            <p14:sldId id="282"/>
            <p14:sldId id="287"/>
            <p14:sldId id="378"/>
            <p14:sldId id="288"/>
            <p14:sldId id="290"/>
            <p14:sldId id="377"/>
            <p14:sldId id="383"/>
            <p14:sldId id="364"/>
            <p14:sldId id="379"/>
            <p14:sldId id="382"/>
            <p14:sldId id="298"/>
            <p14:sldId id="301"/>
            <p14:sldId id="381"/>
            <p14:sldId id="347"/>
            <p14:sldId id="369"/>
            <p14:sldId id="293"/>
            <p14:sldId id="329"/>
            <p14:sldId id="300"/>
            <p14:sldId id="368"/>
            <p14:sldId id="304"/>
            <p14:sldId id="305"/>
          </p14:sldIdLst>
        </p14:section>
        <p14:section name="Other Business" id="{82FCC383-3C09-E041-95D1-1AE422487C30}">
          <p14:sldIdLst>
            <p14:sldId id="307"/>
            <p14:sldId id="311"/>
            <p14:sldId id="340"/>
            <p14:sldId id="310"/>
            <p14:sldId id="319"/>
            <p14:sldId id="393"/>
            <p14:sldId id="392"/>
            <p14:sldId id="384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6A0"/>
    <a:srgbClr val="FFD66C"/>
    <a:srgbClr val="4E3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3" autoAdjust="0"/>
    <p:restoredTop sz="89880" autoAdjust="0"/>
  </p:normalViewPr>
  <p:slideViewPr>
    <p:cSldViewPr>
      <p:cViewPr varScale="1">
        <p:scale>
          <a:sx n="96" d="100"/>
          <a:sy n="96" d="100"/>
        </p:scale>
        <p:origin x="726" y="90"/>
      </p:cViewPr>
      <p:guideLst>
        <p:guide orient="horz" pos="2160"/>
        <p:guide pos="3840"/>
        <p:guide pos="384"/>
        <p:guide pos="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5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Volumes\hr$\Accounting\2023-2024%20Budget\Income\Giving%20Waterfall%20Analysi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\\Volumes\hr$\Accounting\2023-2024%20Budget\Master\Budget%20Waterfall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D6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30B-8C41-BF91-3E9632FDCE4E}"/>
              </c:ext>
            </c:extLst>
          </c:dPt>
          <c:dPt>
            <c:idx val="7"/>
            <c:invertIfNegative val="0"/>
            <c:bubble3D val="0"/>
            <c:spPr>
              <a:solidFill>
                <a:srgbClr val="FFD6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0B-8C41-BF91-3E9632FDCE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Sheet1!$A$8:$A$15</c:f>
              <c:strCache>
                <c:ptCount val="8"/>
                <c:pt idx="0">
                  <c:v>FY17/18 </c:v>
                </c:pt>
                <c:pt idx="1">
                  <c:v>FY18/19</c:v>
                </c:pt>
                <c:pt idx="2">
                  <c:v>FY19/20</c:v>
                </c:pt>
                <c:pt idx="3">
                  <c:v>FY20/21 </c:v>
                </c:pt>
                <c:pt idx="4">
                  <c:v>FY21/22</c:v>
                </c:pt>
                <c:pt idx="5">
                  <c:v>FY22/23 Budget</c:v>
                </c:pt>
                <c:pt idx="6">
                  <c:v>FY22/23 Forecast</c:v>
                </c:pt>
                <c:pt idx="7">
                  <c:v>FY23/24 Budget</c:v>
                </c:pt>
              </c:strCache>
            </c:strRef>
          </c:cat>
          <c:val>
            <c:numRef>
              <c:f>Sheet1!$B$8:$B$15</c:f>
              <c:numCache>
                <c:formatCode>#,##0_);\(#,##0\)</c:formatCode>
                <c:ptCount val="8"/>
                <c:pt idx="0">
                  <c:v>5129</c:v>
                </c:pt>
                <c:pt idx="1">
                  <c:v>4806</c:v>
                </c:pt>
                <c:pt idx="2">
                  <c:v>4329</c:v>
                </c:pt>
                <c:pt idx="3">
                  <c:v>4046</c:v>
                </c:pt>
                <c:pt idx="4">
                  <c:v>4588</c:v>
                </c:pt>
                <c:pt idx="5">
                  <c:v>5000</c:v>
                </c:pt>
                <c:pt idx="6">
                  <c:v>4371</c:v>
                </c:pt>
                <c:pt idx="7">
                  <c:v>4577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3-48C4-A64C-E9165BC9C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9192271"/>
        <c:axId val="279196431"/>
      </c:barChart>
      <c:catAx>
        <c:axId val="279192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196431"/>
        <c:crosses val="autoZero"/>
        <c:auto val="1"/>
        <c:lblAlgn val="ctr"/>
        <c:lblOffset val="100"/>
        <c:noMultiLvlLbl val="0"/>
      </c:catAx>
      <c:valAx>
        <c:axId val="27919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192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Early Childhood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16/17</c:v>
                </c:pt>
                <c:pt idx="1">
                  <c:v>17/18</c:v>
                </c:pt>
                <c:pt idx="2">
                  <c:v>18/19</c:v>
                </c:pt>
                <c:pt idx="3">
                  <c:v>19/20</c:v>
                </c:pt>
                <c:pt idx="4">
                  <c:v>20/21</c:v>
                </c:pt>
                <c:pt idx="5">
                  <c:v>21/22</c:v>
                </c:pt>
                <c:pt idx="6">
                  <c:v>22/23</c:v>
                </c:pt>
                <c:pt idx="7">
                  <c:v>23/24 Budget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133</c:v>
                </c:pt>
                <c:pt idx="1">
                  <c:v>152</c:v>
                </c:pt>
                <c:pt idx="2">
                  <c:v>156</c:v>
                </c:pt>
                <c:pt idx="3">
                  <c:v>154</c:v>
                </c:pt>
                <c:pt idx="4">
                  <c:v>135</c:v>
                </c:pt>
                <c:pt idx="5">
                  <c:v>157</c:v>
                </c:pt>
                <c:pt idx="6">
                  <c:v>167</c:v>
                </c:pt>
                <c:pt idx="7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1-43D8-A1BC-C8EDE78BCE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K-8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16/17</c:v>
                </c:pt>
                <c:pt idx="1">
                  <c:v>17/18</c:v>
                </c:pt>
                <c:pt idx="2">
                  <c:v>18/19</c:v>
                </c:pt>
                <c:pt idx="3">
                  <c:v>19/20</c:v>
                </c:pt>
                <c:pt idx="4">
                  <c:v>20/21</c:v>
                </c:pt>
                <c:pt idx="5">
                  <c:v>21/22</c:v>
                </c:pt>
                <c:pt idx="6">
                  <c:v>22/23</c:v>
                </c:pt>
                <c:pt idx="7">
                  <c:v>23/24 Budget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219</c:v>
                </c:pt>
                <c:pt idx="1">
                  <c:v>184</c:v>
                </c:pt>
                <c:pt idx="2">
                  <c:v>153</c:v>
                </c:pt>
                <c:pt idx="3">
                  <c:v>135</c:v>
                </c:pt>
                <c:pt idx="4">
                  <c:v>191</c:v>
                </c:pt>
                <c:pt idx="5">
                  <c:v>166</c:v>
                </c:pt>
                <c:pt idx="6">
                  <c:v>204</c:v>
                </c:pt>
                <c:pt idx="7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81-43D8-A1BC-C8EDE78B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562687"/>
        <c:axId val="361083823"/>
      </c:barChart>
      <c:catAx>
        <c:axId val="19456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083823"/>
        <c:crosses val="autoZero"/>
        <c:auto val="1"/>
        <c:lblAlgn val="ctr"/>
        <c:lblOffset val="100"/>
        <c:noMultiLvlLbl val="0"/>
      </c:catAx>
      <c:valAx>
        <c:axId val="361083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562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 Fund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Sheet1!$A$9:$A$16</c:f>
              <c:strCache>
                <c:ptCount val="8"/>
                <c:pt idx="0">
                  <c:v>16/17</c:v>
                </c:pt>
                <c:pt idx="1">
                  <c:v>17/18</c:v>
                </c:pt>
                <c:pt idx="2">
                  <c:v>18/19</c:v>
                </c:pt>
                <c:pt idx="3">
                  <c:v>19/20 </c:v>
                </c:pt>
                <c:pt idx="4">
                  <c:v>20/21</c:v>
                </c:pt>
                <c:pt idx="5">
                  <c:v>21/22</c:v>
                </c:pt>
                <c:pt idx="6">
                  <c:v>22/23 Forecast</c:v>
                </c:pt>
                <c:pt idx="7">
                  <c:v>23/24 Budget</c:v>
                </c:pt>
              </c:strCache>
            </c:strRef>
          </c:cat>
          <c:val>
            <c:numRef>
              <c:f>Sheet1!$B$9:$B$16</c:f>
              <c:numCache>
                <c:formatCode>"$"#,##0_);\("$"#,##0\)</c:formatCode>
                <c:ptCount val="8"/>
                <c:pt idx="0">
                  <c:v>83</c:v>
                </c:pt>
                <c:pt idx="1">
                  <c:v>67</c:v>
                </c:pt>
                <c:pt idx="2">
                  <c:v>42</c:v>
                </c:pt>
                <c:pt idx="3">
                  <c:v>-66</c:v>
                </c:pt>
                <c:pt idx="4">
                  <c:v>301</c:v>
                </c:pt>
                <c:pt idx="5">
                  <c:v>39</c:v>
                </c:pt>
                <c:pt idx="6">
                  <c:v>-22</c:v>
                </c:pt>
                <c:pt idx="7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38-42D9-BA01-64F3DAD36E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Ministry Fund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Sheet1!$A$9:$A$16</c:f>
              <c:strCache>
                <c:ptCount val="8"/>
                <c:pt idx="0">
                  <c:v>16/17</c:v>
                </c:pt>
                <c:pt idx="1">
                  <c:v>17/18</c:v>
                </c:pt>
                <c:pt idx="2">
                  <c:v>18/19</c:v>
                </c:pt>
                <c:pt idx="3">
                  <c:v>19/20 </c:v>
                </c:pt>
                <c:pt idx="4">
                  <c:v>20/21</c:v>
                </c:pt>
                <c:pt idx="5">
                  <c:v>21/22</c:v>
                </c:pt>
                <c:pt idx="6">
                  <c:v>22/23 Forecast</c:v>
                </c:pt>
                <c:pt idx="7">
                  <c:v>23/24 Budget</c:v>
                </c:pt>
              </c:strCache>
            </c:strRef>
          </c:cat>
          <c:val>
            <c:numRef>
              <c:f>Sheet1!$C$9:$C$16</c:f>
              <c:numCache>
                <c:formatCode>"$"#,##0_);\("$"#,##0\)</c:formatCode>
                <c:ptCount val="8"/>
                <c:pt idx="0">
                  <c:v>404</c:v>
                </c:pt>
                <c:pt idx="1">
                  <c:v>250</c:v>
                </c:pt>
                <c:pt idx="2">
                  <c:v>553</c:v>
                </c:pt>
                <c:pt idx="3">
                  <c:v>-323</c:v>
                </c:pt>
                <c:pt idx="4">
                  <c:v>597</c:v>
                </c:pt>
                <c:pt idx="5">
                  <c:v>182</c:v>
                </c:pt>
                <c:pt idx="6">
                  <c:v>-149</c:v>
                </c:pt>
                <c:pt idx="7">
                  <c:v>-332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F1-4F4B-9D71-ED3274BC3F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665481407"/>
        <c:axId val="665481823"/>
      </c:barChart>
      <c:catAx>
        <c:axId val="665481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481823"/>
        <c:crosses val="autoZero"/>
        <c:auto val="1"/>
        <c:lblAlgn val="ctr"/>
        <c:lblOffset val="100"/>
        <c:noMultiLvlLbl val="0"/>
      </c:catAx>
      <c:valAx>
        <c:axId val="665481823"/>
        <c:scaling>
          <c:orientation val="minMax"/>
        </c:scaling>
        <c:delete val="0"/>
        <c:axPos val="l"/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481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D6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69F-F945-9DBA-0B6F4EF7D8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Sheet1!$A$7:$A$14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 Proj</c:v>
                </c:pt>
              </c:strCache>
            </c:strRef>
          </c:cat>
          <c:val>
            <c:numRef>
              <c:f>Sheet1!$B$7:$B$14</c:f>
              <c:numCache>
                <c:formatCode>#,##0</c:formatCode>
                <c:ptCount val="8"/>
                <c:pt idx="0">
                  <c:v>6255</c:v>
                </c:pt>
                <c:pt idx="1">
                  <c:v>5890</c:v>
                </c:pt>
                <c:pt idx="2">
                  <c:v>5500</c:v>
                </c:pt>
                <c:pt idx="3">
                  <c:v>5110</c:v>
                </c:pt>
                <c:pt idx="4">
                  <c:v>4690</c:v>
                </c:pt>
                <c:pt idx="5">
                  <c:v>5440</c:v>
                </c:pt>
                <c:pt idx="6">
                  <c:v>5735</c:v>
                </c:pt>
                <c:pt idx="7">
                  <c:v>5250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9B-4C6D-ABB3-29D88324A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5271615"/>
        <c:axId val="1735283263"/>
      </c:barChart>
      <c:catAx>
        <c:axId val="1735271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283263"/>
        <c:crosses val="autoZero"/>
        <c:auto val="1"/>
        <c:lblAlgn val="ctr"/>
        <c:lblOffset val="100"/>
        <c:noMultiLvlLbl val="0"/>
      </c:catAx>
      <c:valAx>
        <c:axId val="173528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271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'Income Waterfall'!$A$2:$A$8</cx:f>
        <cx:lvl ptCount="7">
          <cx:pt idx="0">FY2023 Forecast</cx:pt>
          <cx:pt idx="1">Base Giving Changes</cx:pt>
          <cx:pt idx="2">Campaign Boost</cx:pt>
          <cx:pt idx="3">Year 2 New Givers</cx:pt>
          <cx:pt idx="4">New Givers FY24</cx:pt>
          <cx:pt idx="5">Churn in Givers</cx:pt>
          <cx:pt idx="6">Giving Budget FY24</cx:pt>
        </cx:lvl>
      </cx:strDim>
      <cx:numDim type="val">
        <cx:f>'Income Waterfall'!$B$2:$B$8</cx:f>
        <cx:lvl ptCount="7" formatCode="_(&quot;$&quot;* #,##0_);_(&quot;$&quot;* \(#,##0\);_(&quot;$&quot;* &quot;-&quot;??_);_(@_)">
          <cx:pt idx="0">4370980</cx:pt>
          <cx:pt idx="1">-74306.660000000003</cx:pt>
          <cx:pt idx="2">146427.83000000002</cx:pt>
          <cx:pt idx="3">74672</cx:pt>
          <cx:pt idx="4">153200</cx:pt>
          <cx:pt idx="5">-93520</cx:pt>
          <cx:pt idx="6">4577453.1699999999</cx:pt>
        </cx:lvl>
      </cx:numDim>
    </cx:data>
  </cx:chartData>
  <cx:chart>
    <cx:plotArea>
      <cx:plotAreaRegion>
        <cx:series layoutId="waterfall" uniqueId="{5E54FB0C-8A1B-9A4D-AFA4-94C8CB4B54B5}">
          <cx:tx>
            <cx:txData>
              <cx:f>'Income Waterfall'!$B$1</cx:f>
              <cx:v>Amount</cx:v>
            </cx:txData>
          </cx:tx>
          <cx:dataPt idx="6"/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100" b="1"/>
                </a:pPr>
                <a:endParaRPr lang="en-US" sz="1100" b="1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subtotals>
              <cx:idx val="6"/>
            </cx:subtotals>
          </cx:layoutPr>
        </cx:series>
      </cx:plotAreaRegion>
      <cx:axis id="0">
        <cx:catScaling gapWidth="0.5"/>
        <cx:majorGridlines/>
        <cx:tickLabels/>
      </cx:axis>
      <cx:axis id="1">
        <cx:valScaling/>
        <cx:tickLabels/>
      </cx:axis>
    </cx:plotArea>
    <cx:legend pos="t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'Expense Waterfall Analysis'!$A$2:$A$11</cx:f>
        <cx:lvl ptCount="10">
          <cx:pt idx="0">Giving &amp; Other Income</cx:pt>
          <cx:pt idx="1">Salaries, Benefits, &amp; Taxes</cx:pt>
          <cx:pt idx="2">Weekend &amp; Next Gen Ministry </cx:pt>
          <cx:pt idx="3">Facilities</cx:pt>
          <cx:pt idx="4">Finance, Admin, &amp; IT</cx:pt>
          <cx:pt idx="5">Debt (Principle/Interest/Fees)</cx:pt>
          <cx:pt idx="6">School Employee Discount</cx:pt>
          <cx:pt idx="7">Pastoral, Care Ministries, Whole Life, Missions &amp; Stewardship</cx:pt>
          <cx:pt idx="8">Marketing, Community Awareness, Hospitality, &amp; Café</cx:pt>
          <cx:pt idx="9">Total</cx:pt>
        </cx:lvl>
      </cx:strDim>
      <cx:numDim type="val">
        <cx:f>'Expense Waterfall Analysis'!$B$2:$B$11</cx:f>
        <cx:lvl ptCount="10" formatCode="_(&quot;$&quot;* #,##0_);_(&quot;$&quot;* \(#,##0\);_(&quot;$&quot;* &quot;-&quot;??_);_(@_)">
          <cx:pt idx="0">4872867</cx:pt>
          <cx:pt idx="1">-2678982</cx:pt>
          <cx:pt idx="2">-267891</cx:pt>
          <cx:pt idx="3">-633247</cx:pt>
          <cx:pt idx="4">-262860</cx:pt>
          <cx:pt idx="5">-747765</cx:pt>
          <cx:pt idx="6">-147169</cx:pt>
          <cx:pt idx="7">-259886</cx:pt>
          <cx:pt idx="8">-207814</cx:pt>
          <cx:pt idx="9">-332747</cx:pt>
        </cx:lvl>
      </cx:numDim>
    </cx:data>
  </cx:chartData>
  <cx:chart>
    <cx:plotArea>
      <cx:plotAreaRegion>
        <cx:series layoutId="waterfall" uniqueId="{594E3DD5-D285-5C48-B023-B5DEE2CB542E}">
          <cx:tx>
            <cx:txData>
              <cx:f>'Expense Waterfall Analysis'!$B$1</cx:f>
              <cx:v>Amount</cx:v>
            </cx:txData>
          </cx:tx>
          <cx:dataPt idx="9"/>
          <cx:dataLabels pos="outEnd">
            <cx:visibility seriesName="0" categoryName="0" value="1"/>
          </cx:dataLabels>
          <cx:dataId val="0"/>
          <cx:layoutPr>
            <cx:subtotals>
              <cx:idx val="9"/>
            </cx:subtotals>
          </cx:layoutPr>
        </cx:series>
      </cx:plotAreaRegion>
      <cx:axis id="0">
        <cx:catScaling gapWidth="0.5"/>
        <cx:majorGridlines/>
        <cx:tickLabels/>
      </cx:axis>
      <cx:axis id="1">
        <cx:valScaling/>
        <cx:majorTickMarks type="in"/>
        <cx:tickLabels/>
      </cx:axis>
    </cx:plotArea>
    <cx:legend pos="t" align="ctr" overlay="0"/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0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160520" cy="367258"/>
          </a:xfrm>
          <a:prstGeom prst="rect">
            <a:avLst/>
          </a:prstGeom>
        </p:spPr>
        <p:txBody>
          <a:bodyPr vert="horz" lIns="94265" tIns="47130" rIns="94265" bIns="4713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1" y="4"/>
            <a:ext cx="4160520" cy="367258"/>
          </a:xfrm>
          <a:prstGeom prst="rect">
            <a:avLst/>
          </a:prstGeom>
        </p:spPr>
        <p:txBody>
          <a:bodyPr vert="horz" lIns="94265" tIns="47130" rIns="94265" bIns="47130" rtlCol="0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7944"/>
            <a:ext cx="4160520" cy="367258"/>
          </a:xfrm>
          <a:prstGeom prst="rect">
            <a:avLst/>
          </a:prstGeom>
        </p:spPr>
        <p:txBody>
          <a:bodyPr vert="horz" lIns="94265" tIns="47130" rIns="94265" bIns="4713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18761" y="6941582"/>
            <a:ext cx="4160520" cy="367258"/>
          </a:xfrm>
          <a:prstGeom prst="rect">
            <a:avLst/>
          </a:prstGeom>
        </p:spPr>
        <p:txBody>
          <a:bodyPr vert="horz" lIns="94265" tIns="47130" rIns="94265" bIns="47130" rtlCol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254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056" tIns="48028" rIns="96056" bIns="480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1" y="0"/>
            <a:ext cx="4160520" cy="365760"/>
          </a:xfrm>
          <a:prstGeom prst="rect">
            <a:avLst/>
          </a:prstGeom>
        </p:spPr>
        <p:txBody>
          <a:bodyPr vert="horz" lIns="96056" tIns="48028" rIns="96056" bIns="480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B728C6-DF0F-4C24-A5D8-CE39C5092D94}" type="datetimeFigureOut">
              <a:rPr lang="en-US"/>
              <a:pPr>
                <a:defRPr/>
              </a:pPr>
              <a:t>5/19/2023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7688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56" tIns="48028" rIns="96056" bIns="4802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</p:spPr>
        <p:txBody>
          <a:bodyPr vert="horz" lIns="96056" tIns="48028" rIns="96056" bIns="4802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0"/>
            <a:ext cx="4160520" cy="365760"/>
          </a:xfrm>
          <a:prstGeom prst="rect">
            <a:avLst/>
          </a:prstGeom>
        </p:spPr>
        <p:txBody>
          <a:bodyPr vert="horz" lIns="96056" tIns="48028" rIns="96056" bIns="480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1" y="6948170"/>
            <a:ext cx="4160520" cy="365760"/>
          </a:xfrm>
          <a:prstGeom prst="rect">
            <a:avLst/>
          </a:prstGeom>
        </p:spPr>
        <p:txBody>
          <a:bodyPr vert="horz" lIns="96056" tIns="48028" rIns="96056" bIns="480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F59803-0927-480B-9F9E-C3C68FCEFB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798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Scott</a:t>
            </a:r>
          </a:p>
        </p:txBody>
      </p:sp>
    </p:spTree>
    <p:extLst>
      <p:ext uri="{BB962C8B-B14F-4D97-AF65-F5344CB8AC3E}">
        <p14:creationId xmlns:p14="http://schemas.microsoft.com/office/powerpoint/2010/main" val="95971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Dion</a:t>
            </a:r>
          </a:p>
        </p:txBody>
      </p:sp>
    </p:spTree>
    <p:extLst>
      <p:ext uri="{BB962C8B-B14F-4D97-AF65-F5344CB8AC3E}">
        <p14:creationId xmlns:p14="http://schemas.microsoft.com/office/powerpoint/2010/main" val="147538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</a:t>
            </a:r>
          </a:p>
        </p:txBody>
      </p:sp>
    </p:spTree>
    <p:extLst>
      <p:ext uri="{BB962C8B-B14F-4D97-AF65-F5344CB8AC3E}">
        <p14:creationId xmlns:p14="http://schemas.microsoft.com/office/powerpoint/2010/main" val="2341853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8738" y="565150"/>
            <a:ext cx="5037137" cy="283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75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8738" y="565150"/>
            <a:ext cx="5037137" cy="283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</p:spTree>
    <p:extLst>
      <p:ext uri="{BB962C8B-B14F-4D97-AF65-F5344CB8AC3E}">
        <p14:creationId xmlns:p14="http://schemas.microsoft.com/office/powerpoint/2010/main" val="2398628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</p:spTree>
    <p:extLst>
      <p:ext uri="{BB962C8B-B14F-4D97-AF65-F5344CB8AC3E}">
        <p14:creationId xmlns:p14="http://schemas.microsoft.com/office/powerpoint/2010/main" val="2668748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</p:spTree>
    <p:extLst>
      <p:ext uri="{BB962C8B-B14F-4D97-AF65-F5344CB8AC3E}">
        <p14:creationId xmlns:p14="http://schemas.microsoft.com/office/powerpoint/2010/main" val="1548200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</p:spTree>
    <p:extLst>
      <p:ext uri="{BB962C8B-B14F-4D97-AF65-F5344CB8AC3E}">
        <p14:creationId xmlns:p14="http://schemas.microsoft.com/office/powerpoint/2010/main" val="232076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 – High Level</a:t>
            </a:r>
          </a:p>
        </p:txBody>
      </p:sp>
    </p:spTree>
    <p:extLst>
      <p:ext uri="{BB962C8B-B14F-4D97-AF65-F5344CB8AC3E}">
        <p14:creationId xmlns:p14="http://schemas.microsoft.com/office/powerpoint/2010/main" val="3913695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 – Touch on the analysis that went into determining giving target for next year.</a:t>
            </a:r>
          </a:p>
        </p:txBody>
      </p:sp>
    </p:spTree>
    <p:extLst>
      <p:ext uri="{BB962C8B-B14F-4D97-AF65-F5344CB8AC3E}">
        <p14:creationId xmlns:p14="http://schemas.microsoft.com/office/powerpoint/2010/main" val="2815452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 – Highlight that between salaries, facilities, and debt we’re at $4,059,997</a:t>
            </a:r>
          </a:p>
        </p:txBody>
      </p:sp>
    </p:spTree>
    <p:extLst>
      <p:ext uri="{BB962C8B-B14F-4D97-AF65-F5344CB8AC3E}">
        <p14:creationId xmlns:p14="http://schemas.microsoft.com/office/powerpoint/2010/main" val="385848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  <a:r>
              <a:rPr lang="en-US" baseline="0" dirty="0"/>
              <a:t> afternoon and hello to everyone. I am up here to quickly take you through the BOD nomination process before presenting the final slate of BOD to be elected for your approval.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84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 – Touch on </a:t>
            </a:r>
          </a:p>
        </p:txBody>
      </p:sp>
    </p:spTree>
    <p:extLst>
      <p:ext uri="{BB962C8B-B14F-4D97-AF65-F5344CB8AC3E}">
        <p14:creationId xmlns:p14="http://schemas.microsoft.com/office/powerpoint/2010/main" val="4197687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</p:spTree>
    <p:extLst>
      <p:ext uri="{BB962C8B-B14F-4D97-AF65-F5344CB8AC3E}">
        <p14:creationId xmlns:p14="http://schemas.microsoft.com/office/powerpoint/2010/main" val="15256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</p:spTree>
    <p:extLst>
      <p:ext uri="{BB962C8B-B14F-4D97-AF65-F5344CB8AC3E}">
        <p14:creationId xmlns:p14="http://schemas.microsoft.com/office/powerpoint/2010/main" val="2042182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</p:spTree>
    <p:extLst>
      <p:ext uri="{BB962C8B-B14F-4D97-AF65-F5344CB8AC3E}">
        <p14:creationId xmlns:p14="http://schemas.microsoft.com/office/powerpoint/2010/main" val="4268984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 </a:t>
            </a:r>
          </a:p>
        </p:txBody>
      </p:sp>
    </p:spTree>
    <p:extLst>
      <p:ext uri="{BB962C8B-B14F-4D97-AF65-F5344CB8AC3E}">
        <p14:creationId xmlns:p14="http://schemas.microsoft.com/office/powerpoint/2010/main" val="837254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Matt/Dion</a:t>
            </a:r>
          </a:p>
        </p:txBody>
      </p:sp>
    </p:spTree>
    <p:extLst>
      <p:ext uri="{BB962C8B-B14F-4D97-AF65-F5344CB8AC3E}">
        <p14:creationId xmlns:p14="http://schemas.microsoft.com/office/powerpoint/2010/main" val="289760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Matt</a:t>
            </a:r>
          </a:p>
        </p:txBody>
      </p:sp>
    </p:spTree>
    <p:extLst>
      <p:ext uri="{BB962C8B-B14F-4D97-AF65-F5344CB8AC3E}">
        <p14:creationId xmlns:p14="http://schemas.microsoft.com/office/powerpoint/2010/main" val="3763162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</p:spTree>
    <p:extLst>
      <p:ext uri="{BB962C8B-B14F-4D97-AF65-F5344CB8AC3E}">
        <p14:creationId xmlns:p14="http://schemas.microsoft.com/office/powerpoint/2010/main" val="40192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Dion / Matt / Scott as needed</a:t>
            </a:r>
          </a:p>
        </p:txBody>
      </p:sp>
    </p:spTree>
    <p:extLst>
      <p:ext uri="{BB962C8B-B14F-4D97-AF65-F5344CB8AC3E}">
        <p14:creationId xmlns:p14="http://schemas.microsoft.com/office/powerpoint/2010/main" val="2419673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March 21 - April 1, we sought Board of Director Nominees from the Congregation with skills in; strategic leadership, consulting, marketing, or human resources background.</a:t>
            </a:r>
            <a:r>
              <a:rPr lang="en-US" baseline="0" dirty="0"/>
              <a:t>  </a:t>
            </a:r>
            <a:r>
              <a:rPr lang="en-US" dirty="0"/>
              <a:t>The process by the committee including an evaluation of a candidate’s resume and skills against the needs the upcoming board, professional personality assessment, diversity, and an interviews.</a:t>
            </a:r>
          </a:p>
        </p:txBody>
      </p:sp>
    </p:spTree>
    <p:extLst>
      <p:ext uri="{BB962C8B-B14F-4D97-AF65-F5344CB8AC3E}">
        <p14:creationId xmlns:p14="http://schemas.microsoft.com/office/powerpoint/2010/main" val="4756343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Scott:</a:t>
            </a:r>
          </a:p>
          <a:p>
            <a:r>
              <a:rPr lang="en-US" baseline="0" dirty="0"/>
              <a:t>1)	“I will entertain a motion to accept the budget as presented” (wait for someone to move)</a:t>
            </a:r>
          </a:p>
          <a:p>
            <a:r>
              <a:rPr lang="en-US" baseline="0" dirty="0"/>
              <a:t>2)	Ask for a second </a:t>
            </a:r>
          </a:p>
          <a:p>
            <a:r>
              <a:rPr lang="en-US" baseline="0" dirty="0"/>
              <a:t>3)	Ask for any further discussion on the motion… give it adequate time for someone to get out the courage to bring up anything</a:t>
            </a:r>
          </a:p>
          <a:p>
            <a:r>
              <a:rPr lang="en-US" baseline="0" dirty="0"/>
              <a:t>4)	If there’s no discussion or once the discussion has ended, call for a voice vote on the motion that’s on the table. </a:t>
            </a:r>
          </a:p>
        </p:txBody>
      </p:sp>
    </p:spTree>
    <p:extLst>
      <p:ext uri="{BB962C8B-B14F-4D97-AF65-F5344CB8AC3E}">
        <p14:creationId xmlns:p14="http://schemas.microsoft.com/office/powerpoint/2010/main" val="2446743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04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Matt – Touch on </a:t>
            </a:r>
          </a:p>
        </p:txBody>
      </p:sp>
    </p:spTree>
    <p:extLst>
      <p:ext uri="{BB962C8B-B14F-4D97-AF65-F5344CB8AC3E}">
        <p14:creationId xmlns:p14="http://schemas.microsoft.com/office/powerpoint/2010/main" val="29106835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9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0551">
              <a:defRPr/>
            </a:pPr>
            <a:r>
              <a:rPr lang="en-US" dirty="0"/>
              <a:t>In accordance to the</a:t>
            </a:r>
            <a:r>
              <a:rPr lang="en-US" baseline="0" dirty="0"/>
              <a:t> Constitution – </a:t>
            </a:r>
            <a:r>
              <a:rPr lang="en-US" dirty="0"/>
              <a:t>A nominating committee to develop a slate of candidates for election to the Board of Directors, such committee to consist of two Board members and three non-Board members;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8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 review of the current BOD, consist of 11 members which as you can see the following names and titles on the screen.</a:t>
            </a:r>
            <a:r>
              <a:rPr lang="en-US" baseline="0" dirty="0"/>
              <a:t> In odd numbered years the following positions on the BOD are up for election: President, Secretary, and 2 of the 5 Members-At-Large. </a:t>
            </a:r>
          </a:p>
          <a:p>
            <a:endParaRPr lang="en-US" baseline="0" dirty="0"/>
          </a:p>
          <a:p>
            <a:r>
              <a:rPr lang="en-US" baseline="0" dirty="0"/>
              <a:t>As you can </a:t>
            </a:r>
            <a:r>
              <a:rPr lang="en-US" baseline="0" dirty="0" err="1"/>
              <a:t>seein</a:t>
            </a:r>
            <a:r>
              <a:rPr lang="en-US" baseline="0" dirty="0"/>
              <a:t> February we determined that we will have 3 outgoing Board members and 1 opting to re-up for another term. Leaving 3 positions to be filled as M-A-L.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23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vacancy in the President position, the board of directors has recommended Adam Bichsel, the current vice-president, to step into the President position. Additionally, the board recommended that Damola </a:t>
            </a:r>
            <a:r>
              <a:rPr lang="en-US" dirty="0" err="1"/>
              <a:t>Oshin</a:t>
            </a:r>
            <a:r>
              <a:rPr lang="en-US" dirty="0"/>
              <a:t> succeed Adam in the role of Vice-President. According to Pathfinders current constitution, both of these positions must be filled by men.</a:t>
            </a:r>
          </a:p>
          <a:p>
            <a:endParaRPr lang="en-US" dirty="0"/>
          </a:p>
          <a:p>
            <a:r>
              <a:rPr lang="en-US" dirty="0"/>
              <a:t>Annmarie Wallis has agreed to serve another term as secretary of the board. </a:t>
            </a:r>
          </a:p>
          <a:p>
            <a:endParaRPr lang="en-US" dirty="0"/>
          </a:p>
          <a:p>
            <a:r>
              <a:rPr lang="en-US" dirty="0"/>
              <a:t>All of these moving pieces result in 3 open member-at-large positions.</a:t>
            </a:r>
          </a:p>
        </p:txBody>
      </p:sp>
    </p:spTree>
    <p:extLst>
      <p:ext uri="{BB962C8B-B14F-4D97-AF65-F5344CB8AC3E}">
        <p14:creationId xmlns:p14="http://schemas.microsoft.com/office/powerpoint/2010/main" val="395538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behalf of the Nomination Committee I am presenting the following slate for election – see the summary sheet handout for more information about these candidates. Pathfinder </a:t>
            </a:r>
            <a:r>
              <a:rPr lang="en-US" baseline="0" dirty="0"/>
              <a:t>Church is blessed by God for such talent and commitment.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15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Scott:</a:t>
            </a:r>
          </a:p>
          <a:p>
            <a:r>
              <a:rPr lang="en-US" dirty="0"/>
              <a:t>1)	“I will entertain a motion as presented” (wait for someone to move)</a:t>
            </a:r>
          </a:p>
          <a:p>
            <a:r>
              <a:rPr lang="en-US" dirty="0"/>
              <a:t>2)	Ask for a second </a:t>
            </a:r>
          </a:p>
          <a:p>
            <a:r>
              <a:rPr lang="en-US" dirty="0"/>
              <a:t>3)	Ask for any further discussion on the motion… give it adequate time for someone to get out the courage to bring up anything</a:t>
            </a:r>
          </a:p>
          <a:p>
            <a:r>
              <a:rPr lang="en-US" dirty="0"/>
              <a:t>4)	If there’s no discussion or once the discussion has ended, call for a voice vote on the motion that’s on the table. </a:t>
            </a:r>
          </a:p>
        </p:txBody>
      </p:sp>
    </p:spTree>
    <p:extLst>
      <p:ext uri="{BB962C8B-B14F-4D97-AF65-F5344CB8AC3E}">
        <p14:creationId xmlns:p14="http://schemas.microsoft.com/office/powerpoint/2010/main" val="930161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399213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Dion – Just an FYI</a:t>
            </a:r>
          </a:p>
        </p:txBody>
      </p:sp>
    </p:spTree>
    <p:extLst>
      <p:ext uri="{BB962C8B-B14F-4D97-AF65-F5344CB8AC3E}">
        <p14:creationId xmlns:p14="http://schemas.microsoft.com/office/powerpoint/2010/main" val="133501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4206876"/>
            <a:ext cx="9228201" cy="105092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23621-C824-12BA-9929-63EB6DAAF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5640429"/>
            <a:ext cx="3122396" cy="8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43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87233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63AD4-BBE5-1FF2-F28B-569D9912E2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67400"/>
            <a:ext cx="27051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15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0" y="5920115"/>
            <a:ext cx="268856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7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BF052-F376-45FE-837B-4FF2CA36B6A9}" type="datetime2">
              <a:rPr lang="en-US" smtClean="0"/>
              <a:pPr>
                <a:defRPr/>
              </a:pPr>
              <a:t>Friday, May 19,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B37C7-243E-4CC6-A080-6165D0312E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2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88799"/>
            <a:ext cx="2685288" cy="7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8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10716768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0" y="5871245"/>
            <a:ext cx="268856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0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524000"/>
            <a:ext cx="4962144" cy="4352412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8233" y="1524000"/>
            <a:ext cx="5771766" cy="4352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0" y="5867231"/>
            <a:ext cx="268856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24467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2212349"/>
            <a:ext cx="4952999" cy="723400"/>
          </a:xfrm>
        </p:spPr>
        <p:txBody>
          <a:bodyPr anchor="ctr">
            <a:noAutofit/>
          </a:bodyPr>
          <a:lstStyle>
            <a:lvl1pPr marL="0" indent="0">
              <a:buNone/>
              <a:defRPr sz="3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786" y="3001404"/>
            <a:ext cx="4965013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212349"/>
            <a:ext cx="4663440" cy="723400"/>
          </a:xfrm>
        </p:spPr>
        <p:txBody>
          <a:bodyPr anchor="ctr">
            <a:noAutofit/>
          </a:bodyPr>
          <a:lstStyle>
            <a:lvl1pPr marL="0" indent="0">
              <a:buNone/>
              <a:defRPr sz="3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990366"/>
            <a:ext cx="4663440" cy="3211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0" y="5869290"/>
            <a:ext cx="268856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5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0" y="5867400"/>
            <a:ext cx="268856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7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0" y="5867400"/>
            <a:ext cx="268856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05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995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3877318"/>
          </a:xfrm>
        </p:spPr>
        <p:txBody>
          <a:bodyPr anchor="ctr">
            <a:noAutofit/>
          </a:bodyPr>
          <a:lstStyle>
            <a:lvl1pPr>
              <a:lnSpc>
                <a:spcPct val="85000"/>
              </a:lnSpc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1999"/>
            <a:ext cx="6096000" cy="5293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4648200"/>
            <a:ext cx="3398520" cy="990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5638800"/>
            <a:ext cx="268856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69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4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590050"/>
            <a:ext cx="10753725" cy="418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93DBF052-F376-45FE-837B-4FF2CA36B6A9}" type="datetime2">
              <a:rPr lang="en-US" smtClean="0"/>
              <a:pPr>
                <a:defRPr/>
              </a:pPr>
              <a:t>Friday, May 19,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2CB37C7-243E-4CC6-A080-6165D0312E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5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9" r:id="rId8"/>
    <p:sldLayoutId id="2147484085" r:id="rId9"/>
    <p:sldLayoutId id="2147484086" r:id="rId10"/>
    <p:sldLayoutId id="2147484087" r:id="rId11"/>
    <p:sldLayoutId id="214748408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16" userDrawn="1">
          <p15:clr>
            <a:srgbClr val="F26B43"/>
          </p15:clr>
        </p15:guide>
        <p15:guide id="2" pos="1248" userDrawn="1">
          <p15:clr>
            <a:srgbClr val="F26B43"/>
          </p15:clr>
        </p15:guide>
        <p15:guide id="3" pos="1152" userDrawn="1">
          <p15:clr>
            <a:srgbClr val="F26B43"/>
          </p15:clr>
        </p15:guide>
        <p15:guide id="4" orient="horz" pos="1368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1512" userDrawn="1">
          <p15:clr>
            <a:srgbClr val="F26B43"/>
          </p15:clr>
        </p15:guide>
        <p15:guide id="9" pos="6912" userDrawn="1">
          <p15:clr>
            <a:srgbClr val="F26B43"/>
          </p15:clr>
        </p15:guide>
        <p15:guide id="10" pos="936" userDrawn="1">
          <p15:clr>
            <a:srgbClr val="F26B43"/>
          </p15:clr>
        </p15:guide>
        <p15:guide id="11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hfinderstl.org/church-busines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10782300" cy="4030133"/>
          </a:xfrm>
        </p:spPr>
        <p:txBody>
          <a:bodyPr/>
          <a:lstStyle/>
          <a:p>
            <a:r>
              <a:rPr lang="en-US" sz="6000" dirty="0"/>
              <a:t>Welcome to the May</a:t>
            </a:r>
            <a:br>
              <a:rPr lang="en-US" sz="6000" dirty="0"/>
            </a:br>
            <a:r>
              <a:rPr lang="en-US" sz="60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Congregation Meeting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0" y="5257800"/>
            <a:ext cx="2761488" cy="112839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May 2023</a:t>
            </a:r>
          </a:p>
        </p:txBody>
      </p:sp>
    </p:spTree>
    <p:extLst>
      <p:ext uri="{BB962C8B-B14F-4D97-AF65-F5344CB8AC3E}">
        <p14:creationId xmlns:p14="http://schemas.microsoft.com/office/powerpoint/2010/main" val="21455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2023-24 Elders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447800"/>
            <a:ext cx="10753343" cy="5181600"/>
          </a:xfrm>
        </p:spPr>
        <p:txBody>
          <a:bodyPr>
            <a:normAutofit fontScale="47500" lnSpcReduction="20000"/>
          </a:bodyPr>
          <a:lstStyle/>
          <a:p>
            <a:pPr marL="0" indent="0" defTabSz="914145">
              <a:lnSpc>
                <a:spcPct val="170000"/>
              </a:lnSpc>
              <a:spcBef>
                <a:spcPts val="492"/>
              </a:spcBef>
              <a:buNone/>
            </a:pPr>
            <a:r>
              <a:rPr lang="en-US" sz="65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Bob Ingle			Chairman**</a:t>
            </a:r>
          </a:p>
          <a:p>
            <a:pPr marL="0" indent="0" defTabSz="914145">
              <a:lnSpc>
                <a:spcPct val="170000"/>
              </a:lnSpc>
              <a:spcBef>
                <a:spcPts val="492"/>
              </a:spcBef>
              <a:buNone/>
            </a:pPr>
            <a:r>
              <a:rPr lang="en-US" sz="65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Michael </a:t>
            </a:r>
            <a:r>
              <a:rPr lang="en-US" sz="6500" dirty="0" err="1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Frith</a:t>
            </a:r>
            <a:r>
              <a:rPr lang="en-US" sz="65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		Vice Chairman</a:t>
            </a:r>
          </a:p>
          <a:p>
            <a:pPr marL="0" indent="0" defTabSz="914145">
              <a:lnSpc>
                <a:spcPct val="170000"/>
              </a:lnSpc>
              <a:spcBef>
                <a:spcPts val="492"/>
              </a:spcBef>
              <a:buNone/>
            </a:pPr>
            <a:r>
              <a:rPr lang="en-US" sz="65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Dion Garrett		Senior Pastor</a:t>
            </a:r>
          </a:p>
          <a:p>
            <a:pPr marL="0" indent="0" defTabSz="914145">
              <a:lnSpc>
                <a:spcPct val="170000"/>
              </a:lnSpc>
              <a:spcBef>
                <a:spcPts val="492"/>
              </a:spcBef>
              <a:buNone/>
            </a:pPr>
            <a:r>
              <a:rPr lang="en-US" sz="65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Don Sternberg		Secretary**</a:t>
            </a:r>
            <a:endParaRPr lang="en-US" sz="6500" i="1" dirty="0">
              <a:solidFill>
                <a:srgbClr val="4E3B30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  <a:p>
            <a:pPr marL="0" indent="0" defTabSz="914145">
              <a:lnSpc>
                <a:spcPct val="170000"/>
              </a:lnSpc>
              <a:spcBef>
                <a:spcPts val="492"/>
              </a:spcBef>
              <a:buNone/>
            </a:pPr>
            <a:r>
              <a:rPr lang="en-US" sz="65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Bruce </a:t>
            </a:r>
            <a:r>
              <a:rPr lang="en-US" sz="6500" dirty="0" err="1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Litzsinger</a:t>
            </a:r>
            <a:r>
              <a:rPr lang="en-US" sz="65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		Elder**</a:t>
            </a:r>
          </a:p>
          <a:p>
            <a:pPr marL="0" indent="0" defTabSz="914145">
              <a:lnSpc>
                <a:spcPct val="170000"/>
              </a:lnSpc>
              <a:spcBef>
                <a:spcPts val="492"/>
              </a:spcBef>
              <a:buNone/>
            </a:pPr>
            <a:r>
              <a:rPr lang="en-US" sz="65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Brian Olivio		Elder</a:t>
            </a:r>
            <a:r>
              <a:rPr lang="en-US" sz="2100" i="1" dirty="0">
                <a:solidFill>
                  <a:srgbClr val="4E3B30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	</a:t>
            </a:r>
            <a:endParaRPr lang="en-US" sz="2100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433810-040F-7274-3814-C0F5189CDAB3}"/>
              </a:ext>
            </a:extLst>
          </p:cNvPr>
          <p:cNvSpPr txBox="1"/>
          <p:nvPr/>
        </p:nvSpPr>
        <p:spPr>
          <a:xfrm>
            <a:off x="762001" y="6173801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145">
              <a:spcBef>
                <a:spcPts val="492"/>
              </a:spcBef>
              <a:buNone/>
            </a:pPr>
            <a:r>
              <a:rPr lang="en-US" sz="1800" i="1" dirty="0" smtClean="0">
                <a:solidFill>
                  <a:srgbClr val="4E3B30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**Recently Appointed to </a:t>
            </a:r>
            <a:r>
              <a:rPr lang="en-US" sz="1800" i="1" dirty="0">
                <a:solidFill>
                  <a:srgbClr val="4E3B30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Additional Term</a:t>
            </a:r>
          </a:p>
        </p:txBody>
      </p:sp>
    </p:spTree>
    <p:extLst>
      <p:ext uri="{BB962C8B-B14F-4D97-AF65-F5344CB8AC3E}">
        <p14:creationId xmlns:p14="http://schemas.microsoft.com/office/powerpoint/2010/main" val="40745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5782318"/>
          </a:xfrm>
        </p:spPr>
        <p:txBody>
          <a:bodyPr/>
          <a:lstStyle/>
          <a:p>
            <a:r>
              <a:rPr lang="en-US" dirty="0"/>
              <a:t>Ministry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</a:rPr>
              <a:t>Dion Garrett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</a:rPr>
              <a:t>	Senior Pastor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Pathfinder is Strong!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118 in </a:t>
            </a:r>
            <a:r>
              <a:rPr lang="en-US" dirty="0">
                <a:solidFill>
                  <a:srgbClr val="5A96A0"/>
                </a:solidFill>
              </a:rPr>
              <a:t>Getting Started </a:t>
            </a:r>
            <a:r>
              <a:rPr lang="en-US" dirty="0"/>
              <a:t>(9 shy of our all time record!)</a:t>
            </a:r>
          </a:p>
        </p:txBody>
      </p:sp>
    </p:spTree>
    <p:extLst>
      <p:ext uri="{BB962C8B-B14F-4D97-AF65-F5344CB8AC3E}">
        <p14:creationId xmlns:p14="http://schemas.microsoft.com/office/powerpoint/2010/main" val="27565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293" y="381000"/>
            <a:ext cx="10772775" cy="948267"/>
          </a:xfrm>
        </p:spPr>
        <p:txBody>
          <a:bodyPr/>
          <a:lstStyle/>
          <a:p>
            <a:pPr algn="ctr"/>
            <a:r>
              <a:rPr lang="en-US" dirty="0"/>
              <a:t>May Getting Started Stories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C535346-B3EF-4629-AC43-1626839CA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4" y="1524000"/>
            <a:ext cx="8170332" cy="45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Pathfinder is Strong!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118 in </a:t>
            </a:r>
            <a:r>
              <a:rPr lang="en-US" dirty="0">
                <a:solidFill>
                  <a:srgbClr val="5A96A0"/>
                </a:solidFill>
              </a:rPr>
              <a:t>Getting Started </a:t>
            </a:r>
            <a:r>
              <a:rPr lang="en-US" dirty="0"/>
              <a:t>(9 shy of our all time record!)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55 </a:t>
            </a:r>
            <a:r>
              <a:rPr lang="en-US" dirty="0">
                <a:solidFill>
                  <a:srgbClr val="5A96A0"/>
                </a:solidFill>
              </a:rPr>
              <a:t>Baptisms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In-person </a:t>
            </a:r>
            <a:r>
              <a:rPr lang="en-US" dirty="0">
                <a:solidFill>
                  <a:srgbClr val="5A96A0"/>
                </a:solidFill>
              </a:rPr>
              <a:t>attendance</a:t>
            </a:r>
            <a:r>
              <a:rPr lang="en-US" dirty="0"/>
              <a:t> is up 24% over last year </a:t>
            </a:r>
            <a:r>
              <a:rPr lang="en-US" dirty="0" smtClean="0"/>
              <a:t>		(</a:t>
            </a:r>
            <a:r>
              <a:rPr lang="en-US" dirty="0"/>
              <a:t>75% of pre-pandemic</a:t>
            </a:r>
            <a:r>
              <a:rPr lang="en-US" dirty="0" smtClean="0"/>
              <a:t>).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139 New </a:t>
            </a:r>
            <a:r>
              <a:rPr lang="en-US" dirty="0">
                <a:solidFill>
                  <a:srgbClr val="5A96A0"/>
                </a:solidFill>
              </a:rPr>
              <a:t>Givers</a:t>
            </a:r>
            <a:r>
              <a:rPr lang="en-US" dirty="0"/>
              <a:t> (up 18% from last year)</a:t>
            </a:r>
          </a:p>
        </p:txBody>
      </p:sp>
    </p:spTree>
    <p:extLst>
      <p:ext uri="{BB962C8B-B14F-4D97-AF65-F5344CB8AC3E}">
        <p14:creationId xmlns:p14="http://schemas.microsoft.com/office/powerpoint/2010/main" val="24508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Action Teams &amp; Whole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33" y="1616554"/>
            <a:ext cx="5900940" cy="2682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51562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6656" y="1590050"/>
            <a:ext cx="11134344" cy="5039350"/>
          </a:xfrm>
        </p:spPr>
        <p:txBody>
          <a:bodyPr>
            <a:normAutofit lnSpcReduction="10000"/>
          </a:bodyPr>
          <a:lstStyle/>
          <a:p>
            <a:pPr lvl="2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i="0" dirty="0"/>
              <a:t>Increase outside awareness of our ministry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i="0" dirty="0"/>
              <a:t>Continue wise technology investments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i="0" dirty="0"/>
              <a:t>Steward our aging campus infrastructure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i="0" dirty="0"/>
              <a:t>Focus our ministry on the “Whole Life” of </a:t>
            </a:r>
            <a:r>
              <a:rPr lang="en-US" sz="3200" i="0" dirty="0" smtClean="0"/>
              <a:t>Jesus</a:t>
            </a:r>
          </a:p>
          <a:p>
            <a:pPr marL="0" lvl="2" indent="0">
              <a:lnSpc>
                <a:spcPct val="200000"/>
              </a:lnSpc>
              <a:buNone/>
            </a:pPr>
            <a:r>
              <a:rPr lang="en-US" sz="3200" b="1" dirty="0" smtClean="0"/>
              <a:t>Coming to completion in December 2023!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5608"/>
            <a:ext cx="3276600" cy="10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27377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All signs point to a strong and healthy church, except </a:t>
            </a:r>
            <a:r>
              <a:rPr lang="en-US" sz="4800" i="1" dirty="0">
                <a:solidFill>
                  <a:schemeClr val="tx1"/>
                </a:solidFill>
              </a:rPr>
              <a:t>giving.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71600" y="3657600"/>
            <a:ext cx="9860280" cy="12019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Giving is 5% </a:t>
            </a:r>
            <a:r>
              <a:rPr lang="en-US" dirty="0">
                <a:solidFill>
                  <a:srgbClr val="5A96A0"/>
                </a:solidFill>
              </a:rPr>
              <a:t>less</a:t>
            </a:r>
            <a:r>
              <a:rPr lang="en-US" dirty="0"/>
              <a:t> than last year.</a:t>
            </a:r>
          </a:p>
        </p:txBody>
      </p:sp>
    </p:spTree>
    <p:extLst>
      <p:ext uri="{BB962C8B-B14F-4D97-AF65-F5344CB8AC3E}">
        <p14:creationId xmlns:p14="http://schemas.microsoft.com/office/powerpoint/2010/main" val="8961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Ministry Fund Giving Trends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396549"/>
              </p:ext>
            </p:extLst>
          </p:nvPr>
        </p:nvGraphicFramePr>
        <p:xfrm>
          <a:off x="926306" y="1447800"/>
          <a:ext cx="1033938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27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838200"/>
            <a:ext cx="10780776" cy="20658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We have </a:t>
            </a:r>
            <a:r>
              <a:rPr lang="en-US" sz="4800" dirty="0">
                <a:solidFill>
                  <a:schemeClr val="tx1"/>
                </a:solidFill>
              </a:rPr>
              <a:t>managed</a:t>
            </a:r>
            <a:r>
              <a:rPr lang="en-US" sz="4800" dirty="0"/>
              <a:t> the current year giving shortfall very well.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3124200"/>
            <a:ext cx="9707880" cy="26670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We have cut over </a:t>
            </a:r>
            <a:r>
              <a:rPr lang="en-US" dirty="0">
                <a:solidFill>
                  <a:srgbClr val="5A96A0"/>
                </a:solidFill>
              </a:rPr>
              <a:t>$700k </a:t>
            </a:r>
            <a:r>
              <a:rPr lang="en-US" dirty="0"/>
              <a:t>in expenses from this year’s budget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We intend to finish (net results) </a:t>
            </a:r>
            <a:r>
              <a:rPr lang="en-US" dirty="0">
                <a:solidFill>
                  <a:srgbClr val="5A96A0"/>
                </a:solidFill>
              </a:rPr>
              <a:t>better</a:t>
            </a:r>
            <a:r>
              <a:rPr lang="en-US" dirty="0"/>
              <a:t> than </a:t>
            </a:r>
            <a:r>
              <a:rPr lang="en-US" dirty="0" smtClean="0"/>
              <a:t>budgeted.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590050"/>
            <a:ext cx="11134344" cy="418781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 Board of Directors Nominations – Scott Morris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 Ministry Update – Dion Garrett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 Financial Presentation – Dion Garrett &amp; Matt Hewitt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 Other Business – Scott Morris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 Closing Prayer – Dion Garrett </a:t>
            </a:r>
          </a:p>
        </p:txBody>
      </p:sp>
    </p:spTree>
    <p:extLst>
      <p:ext uri="{BB962C8B-B14F-4D97-AF65-F5344CB8AC3E}">
        <p14:creationId xmlns:p14="http://schemas.microsoft.com/office/powerpoint/2010/main" val="6129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11131296" cy="20658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In the year ahead, we are working to </a:t>
            </a:r>
            <a:r>
              <a:rPr lang="en-US" sz="4800" dirty="0">
                <a:solidFill>
                  <a:schemeClr val="tx1"/>
                </a:solidFill>
              </a:rPr>
              <a:t>get giving back </a:t>
            </a:r>
            <a:r>
              <a:rPr lang="en-US" sz="4800" dirty="0"/>
              <a:t>to 21/22 levels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2743200"/>
            <a:ext cx="9707880" cy="3505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Unfortunately, everything has gotten </a:t>
            </a:r>
            <a:r>
              <a:rPr lang="en-US" dirty="0" smtClean="0">
                <a:solidFill>
                  <a:srgbClr val="5A96A0"/>
                </a:solidFill>
              </a:rPr>
              <a:t>more </a:t>
            </a:r>
            <a:r>
              <a:rPr lang="en-US" dirty="0">
                <a:solidFill>
                  <a:srgbClr val="5A96A0"/>
                </a:solidFill>
              </a:rPr>
              <a:t>expensive </a:t>
            </a:r>
            <a:r>
              <a:rPr lang="en-US" dirty="0"/>
              <a:t>since then.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We are planning for a </a:t>
            </a:r>
            <a:r>
              <a:rPr lang="en-US" dirty="0">
                <a:solidFill>
                  <a:srgbClr val="5A96A0"/>
                </a:solidFill>
              </a:rPr>
              <a:t>deficit</a:t>
            </a:r>
            <a:r>
              <a:rPr lang="en-US" dirty="0"/>
              <a:t> in the next budget year, which will be funded with cash reserves</a:t>
            </a:r>
            <a:r>
              <a:rPr lang="en-US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Our goal is to get back to small </a:t>
            </a:r>
            <a:r>
              <a:rPr lang="en-US" dirty="0" smtClean="0">
                <a:solidFill>
                  <a:srgbClr val="5A96A0"/>
                </a:solidFill>
              </a:rPr>
              <a:t>surpluses</a:t>
            </a:r>
            <a:r>
              <a:rPr lang="en-US" dirty="0" smtClean="0"/>
              <a:t> in FY24/25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1143000"/>
            <a:ext cx="4648200" cy="4038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/>
              <a:t>People of Faith Approach </a:t>
            </a:r>
            <a:br>
              <a:rPr lang="en-US" sz="4800" dirty="0" smtClean="0"/>
            </a:br>
            <a:r>
              <a:rPr lang="en-US" sz="4800" dirty="0" smtClean="0"/>
              <a:t>Life Differently</a:t>
            </a:r>
            <a:endParaRPr lang="en-US" sz="4800" dirty="0"/>
          </a:p>
        </p:txBody>
      </p:sp>
      <p:pic>
        <p:nvPicPr>
          <p:cNvPr id="1026" name="Picture 2" descr="File:Alessandro Allori - St Peter Walking on the Water - WGA00184.jpg - 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4953000" cy="57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542282"/>
            <a:ext cx="4572000" cy="5934718"/>
          </a:xfrm>
        </p:spPr>
        <p:txBody>
          <a:bodyPr>
            <a:normAutofit/>
          </a:bodyPr>
          <a:lstStyle/>
          <a:p>
            <a:r>
              <a:rPr lang="en-US" dirty="0"/>
              <a:t>Financial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1999"/>
            <a:ext cx="6324600" cy="529319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</a:rPr>
              <a:t>Dion Garrett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</a:rPr>
              <a:t>	Senior Pastor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itchFamily="34" charset="0"/>
              </a:rPr>
              <a:t>Matt Hewitt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</a:rPr>
              <a:t>	Chief Operating Officer</a:t>
            </a:r>
          </a:p>
        </p:txBody>
      </p:sp>
    </p:spTree>
    <p:extLst>
      <p:ext uri="{BB962C8B-B14F-4D97-AF65-F5344CB8AC3E}">
        <p14:creationId xmlns:p14="http://schemas.microsoft.com/office/powerpoint/2010/main" val="4424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752600"/>
            <a:ext cx="11286744" cy="4025265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Summary Presentation with amounts in thousands (000)’s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22/23 Forecast based upon actual results through April 2023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Year refers to the end of the Fiscal Year (June 30)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1F26-DCAB-202B-04DF-27ABCF2B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Year Forecast</a:t>
            </a:r>
          </a:p>
        </p:txBody>
      </p:sp>
    </p:spTree>
    <p:extLst>
      <p:ext uri="{BB962C8B-B14F-4D97-AF65-F5344CB8AC3E}">
        <p14:creationId xmlns:p14="http://schemas.microsoft.com/office/powerpoint/2010/main" val="40594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Year Forecast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981295"/>
              </p:ext>
            </p:extLst>
          </p:nvPr>
        </p:nvGraphicFramePr>
        <p:xfrm>
          <a:off x="809622" y="1600200"/>
          <a:ext cx="10620377" cy="3590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094">
                  <a:extLst>
                    <a:ext uri="{9D8B030D-6E8A-4147-A177-3AD203B41FA5}">
                      <a16:colId xmlns:a16="http://schemas.microsoft.com/office/drawing/2014/main" val="995948835"/>
                    </a:ext>
                  </a:extLst>
                </a:gridCol>
                <a:gridCol w="2193936">
                  <a:extLst>
                    <a:ext uri="{9D8B030D-6E8A-4147-A177-3AD203B41FA5}">
                      <a16:colId xmlns:a16="http://schemas.microsoft.com/office/drawing/2014/main" val="4157467059"/>
                    </a:ext>
                  </a:extLst>
                </a:gridCol>
                <a:gridCol w="2410816">
                  <a:extLst>
                    <a:ext uri="{9D8B030D-6E8A-4147-A177-3AD203B41FA5}">
                      <a16:colId xmlns:a16="http://schemas.microsoft.com/office/drawing/2014/main" val="1946592435"/>
                    </a:ext>
                  </a:extLst>
                </a:gridCol>
                <a:gridCol w="3360531">
                  <a:extLst>
                    <a:ext uri="{9D8B030D-6E8A-4147-A177-3AD203B41FA5}">
                      <a16:colId xmlns:a16="http://schemas.microsoft.com/office/drawing/2014/main" val="3321660073"/>
                    </a:ext>
                  </a:extLst>
                </a:gridCol>
              </a:tblGrid>
              <a:tr h="8977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Fund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Budget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Forecast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Difference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2373143"/>
                  </a:ext>
                </a:extLst>
              </a:tr>
              <a:tr h="8977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Ministry Fund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($293)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($149)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B050"/>
                          </a:solidFill>
                        </a:rPr>
                        <a:t>$144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49855520"/>
                  </a:ext>
                </a:extLst>
              </a:tr>
              <a:tr h="8977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School Fund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($22)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B050"/>
                          </a:solidFill>
                        </a:rPr>
                        <a:t>  </a:t>
                      </a:r>
                      <a:r>
                        <a:rPr lang="en-US" sz="3200" b="0" dirty="0">
                          <a:solidFill>
                            <a:srgbClr val="FF0000"/>
                          </a:solidFill>
                        </a:rPr>
                        <a:t>($33)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880215"/>
                  </a:ext>
                </a:extLst>
              </a:tr>
              <a:tr h="8977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Total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($282)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($170)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B050"/>
                          </a:solidFill>
                        </a:rPr>
                        <a:t>$112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52160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2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Ministry Fund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716" y="1273316"/>
            <a:ext cx="11077576" cy="5257800"/>
          </a:xfrm>
        </p:spPr>
        <p:txBody>
          <a:bodyPr anchor="t">
            <a:normAutofit/>
          </a:bodyPr>
          <a:lstStyle/>
          <a:p>
            <a:pPr marL="4572" lvl="1" indent="0">
              <a:lnSpc>
                <a:spcPct val="110000"/>
              </a:lnSpc>
              <a:buNone/>
            </a:pPr>
            <a:r>
              <a:rPr lang="en-US" sz="2800" dirty="0"/>
              <a:t>Variances to Budget</a:t>
            </a:r>
          </a:p>
          <a:p>
            <a:pPr marL="4572" lvl="1" indent="0">
              <a:lnSpc>
                <a:spcPct val="110000"/>
              </a:lnSpc>
              <a:buNone/>
            </a:pPr>
            <a:r>
              <a:rPr lang="en-US" sz="2800" dirty="0"/>
              <a:t>Positive Variances</a:t>
            </a:r>
          </a:p>
          <a:p>
            <a:pPr marL="347472" marR="0" lvl="1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$398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Salary, Benefits, Taxes</a:t>
            </a:r>
          </a:p>
          <a:p>
            <a:pPr marL="347472" marR="0" lvl="1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B050"/>
                </a:solidFill>
                <a:latin typeface="Arial" panose="020B0604020202020204"/>
              </a:rPr>
              <a:t>$218	</a:t>
            </a:r>
            <a:r>
              <a:rPr lang="en-US" sz="2800" dirty="0">
                <a:solidFill>
                  <a:schemeClr val="tx1"/>
                </a:solidFill>
                <a:latin typeface="Arial" panose="020B0604020202020204"/>
              </a:rPr>
              <a:t>	Delayed Capital Improvements</a:t>
            </a:r>
          </a:p>
          <a:p>
            <a:pPr marL="347472" marR="0" lvl="1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$53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Cancelled Furniture &amp; Fixtures</a:t>
            </a:r>
          </a:p>
          <a:p>
            <a:pPr marL="347472" marR="0" lvl="1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$43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Delayed Flooring Supplies</a:t>
            </a:r>
            <a:endParaRPr lang="en-US" sz="2800" dirty="0"/>
          </a:p>
          <a:p>
            <a:pPr marL="4572" lvl="1" indent="0">
              <a:lnSpc>
                <a:spcPct val="110000"/>
              </a:lnSpc>
              <a:buNone/>
            </a:pPr>
            <a:r>
              <a:rPr lang="en-US" sz="2800" dirty="0">
                <a:solidFill>
                  <a:srgbClr val="4E3B30"/>
                </a:solidFill>
              </a:rPr>
              <a:t>Negative Variances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($629)</a:t>
            </a:r>
            <a:r>
              <a:rPr lang="en-US" sz="2800" dirty="0">
                <a:solidFill>
                  <a:srgbClr val="4E3B30"/>
                </a:solidFill>
              </a:rPr>
              <a:t>		Giving ($5M Budget)</a:t>
            </a:r>
            <a:endParaRPr lang="en-US" sz="3200" dirty="0">
              <a:solidFill>
                <a:srgbClr val="4E3B3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373ED-6198-AD42-3939-EF4F694B5176}"/>
              </a:ext>
            </a:extLst>
          </p:cNvPr>
          <p:cNvSpPr txBox="1"/>
          <p:nvPr/>
        </p:nvSpPr>
        <p:spPr>
          <a:xfrm>
            <a:off x="641617" y="6346450"/>
            <a:ext cx="9368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MT"/>
              </a:rPr>
              <a:t>*Other variances under $20,000 compose the remaining difference.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50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 Fund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716" y="1273316"/>
            <a:ext cx="11077576" cy="5257800"/>
          </a:xfrm>
        </p:spPr>
        <p:txBody>
          <a:bodyPr anchor="t">
            <a:normAutofit/>
          </a:bodyPr>
          <a:lstStyle/>
          <a:p>
            <a:pPr marL="4572" lvl="1" indent="0">
              <a:lnSpc>
                <a:spcPct val="110000"/>
              </a:lnSpc>
              <a:buNone/>
            </a:pPr>
            <a:r>
              <a:rPr lang="en-US" sz="2800" dirty="0"/>
              <a:t>Variances to Budget</a:t>
            </a:r>
          </a:p>
          <a:p>
            <a:pPr marL="4572" lvl="1" indent="0">
              <a:lnSpc>
                <a:spcPct val="110000"/>
              </a:lnSpc>
              <a:buNone/>
            </a:pPr>
            <a:r>
              <a:rPr lang="en-US" sz="2800" dirty="0"/>
              <a:t>Positive Variances</a:t>
            </a:r>
          </a:p>
          <a:p>
            <a:pPr marL="347472" marR="0" lvl="1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B050"/>
                </a:solidFill>
                <a:latin typeface="Arial" panose="020B0604020202020204"/>
              </a:rPr>
              <a:t>$54	</a:t>
            </a:r>
            <a:r>
              <a:rPr lang="en-US" sz="2800" dirty="0">
                <a:solidFill>
                  <a:schemeClr val="tx1"/>
                </a:solidFill>
                <a:latin typeface="Arial" panose="020B0604020202020204"/>
              </a:rPr>
              <a:t>	Delayed capital space improvements</a:t>
            </a:r>
          </a:p>
          <a:p>
            <a:pPr marL="4572" lvl="1" indent="0">
              <a:lnSpc>
                <a:spcPct val="110000"/>
              </a:lnSpc>
              <a:buNone/>
            </a:pPr>
            <a:r>
              <a:rPr lang="en-US" sz="2800" dirty="0">
                <a:solidFill>
                  <a:srgbClr val="4E3B30"/>
                </a:solidFill>
              </a:rPr>
              <a:t>Negative Variances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($65)</a:t>
            </a:r>
            <a:r>
              <a:rPr lang="en-US" sz="2800" dirty="0">
                <a:solidFill>
                  <a:srgbClr val="4E3B30"/>
                </a:solidFill>
              </a:rPr>
              <a:t>		Annual Fund giving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($50)</a:t>
            </a:r>
            <a:r>
              <a:rPr lang="en-US" sz="2800" dirty="0">
                <a:solidFill>
                  <a:srgbClr val="4E3B30"/>
                </a:solidFill>
              </a:rPr>
              <a:t>		More to scholarship fund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($22)</a:t>
            </a:r>
            <a:r>
              <a:rPr lang="en-US" sz="2800" dirty="0">
                <a:solidFill>
                  <a:srgbClr val="4E3B30"/>
                </a:solidFill>
              </a:rPr>
              <a:t>		South Wing/Gym boiler &amp; pipe repairs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($20)</a:t>
            </a:r>
            <a:r>
              <a:rPr lang="en-US" sz="2800" dirty="0">
                <a:solidFill>
                  <a:srgbClr val="4E3B30"/>
                </a:solidFill>
              </a:rPr>
              <a:t>		Increased school lunch expense</a:t>
            </a:r>
            <a:endParaRPr lang="en-US" sz="3200" dirty="0">
              <a:solidFill>
                <a:srgbClr val="4E3B3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373ED-6198-AD42-3939-EF4F694B5176}"/>
              </a:ext>
            </a:extLst>
          </p:cNvPr>
          <p:cNvSpPr txBox="1"/>
          <p:nvPr/>
        </p:nvSpPr>
        <p:spPr>
          <a:xfrm>
            <a:off x="641617" y="6346450"/>
            <a:ext cx="9368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MT"/>
              </a:rPr>
              <a:t>*Other variances under $20,000 compose the remaining difference.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4810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C278-D299-CC18-6CB5-3940594C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Ministry Fund FY24 Budget</a:t>
            </a:r>
          </a:p>
        </p:txBody>
      </p:sp>
    </p:spTree>
    <p:extLst>
      <p:ext uri="{BB962C8B-B14F-4D97-AF65-F5344CB8AC3E}">
        <p14:creationId xmlns:p14="http://schemas.microsoft.com/office/powerpoint/2010/main" val="3289120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Ministry Fund FY24 Budget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901022"/>
              </p:ext>
            </p:extLst>
          </p:nvPr>
        </p:nvGraphicFramePr>
        <p:xfrm>
          <a:off x="838200" y="1524000"/>
          <a:ext cx="10753724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431">
                  <a:extLst>
                    <a:ext uri="{9D8B030D-6E8A-4147-A177-3AD203B41FA5}">
                      <a16:colId xmlns:a16="http://schemas.microsoft.com/office/drawing/2014/main" val="2356109616"/>
                    </a:ext>
                  </a:extLst>
                </a:gridCol>
                <a:gridCol w="2493169">
                  <a:extLst>
                    <a:ext uri="{9D8B030D-6E8A-4147-A177-3AD203B41FA5}">
                      <a16:colId xmlns:a16="http://schemas.microsoft.com/office/drawing/2014/main" val="9245776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334249188"/>
                    </a:ext>
                  </a:extLst>
                </a:gridCol>
                <a:gridCol w="2819399">
                  <a:extLst>
                    <a:ext uri="{9D8B030D-6E8A-4147-A177-3AD203B41FA5}">
                      <a16:colId xmlns:a16="http://schemas.microsoft.com/office/drawing/2014/main" val="2415264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FY 23/24 Budget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FY 22/23 Forecast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Favorable/ </a:t>
                      </a:r>
                      <a:r>
                        <a:rPr lang="en-US" sz="2000" baseline="0" dirty="0"/>
                        <a:t>(Unfavorable)</a:t>
                      </a:r>
                      <a:endParaRPr lang="en-US" sz="20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3159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General Offerings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$4,577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$4,371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B050"/>
                          </a:solidFill>
                        </a:rPr>
                        <a:t>$206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229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Ministry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($2,494)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($2,246)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($248)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995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Operating</a:t>
                      </a:r>
                      <a:r>
                        <a:rPr lang="en-US" sz="2000" baseline="0" dirty="0"/>
                        <a:t> Expenses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($2,415)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($2,274)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($141)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38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   TOTAL EXPENSES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($4,909)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($4,520)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($389)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5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Surplus / (Deficit)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($332)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($149)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($183)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24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70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0" y="542282"/>
            <a:ext cx="3643684" cy="6087118"/>
          </a:xfrm>
        </p:spPr>
        <p:txBody>
          <a:bodyPr>
            <a:normAutofit/>
          </a:bodyPr>
          <a:lstStyle/>
          <a:p>
            <a:r>
              <a:rPr lang="en-US" dirty="0"/>
              <a:t>Board of Directors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</a:rPr>
              <a:t>Scott Morris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</a:rPr>
              <a:t>	BOD President</a:t>
            </a:r>
          </a:p>
        </p:txBody>
      </p:sp>
    </p:spTree>
    <p:extLst>
      <p:ext uri="{BB962C8B-B14F-4D97-AF65-F5344CB8AC3E}">
        <p14:creationId xmlns:p14="http://schemas.microsoft.com/office/powerpoint/2010/main" val="6866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1F26-DCAB-202B-04DF-27ABCF2BE7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157" y="304800"/>
            <a:ext cx="10772775" cy="947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Ministry Fund FY24 Giving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D6C597F3-6B1A-A81B-ACE9-369096E17B0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34285416"/>
                  </p:ext>
                </p:extLst>
              </p:nvPr>
            </p:nvGraphicFramePr>
            <p:xfrm>
              <a:off x="709612" y="1143000"/>
              <a:ext cx="10720388" cy="56134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D6C597F3-6B1A-A81B-ACE9-369096E17B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612" y="1143000"/>
                <a:ext cx="10720388" cy="56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616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EB009-CEFE-AA46-9CD3-B5085B74BC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2" y="221512"/>
            <a:ext cx="10772775" cy="947737"/>
          </a:xfrm>
        </p:spPr>
        <p:txBody>
          <a:bodyPr>
            <a:normAutofit fontScale="90000"/>
          </a:bodyPr>
          <a:lstStyle/>
          <a:p>
            <a:r>
              <a:rPr lang="en-US" dirty="0"/>
              <a:t>Ministry Fund Budget Analysis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DB25C3F9-49A8-B5BA-2271-D81748E09ED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40185591"/>
                  </p:ext>
                </p:extLst>
              </p:nvPr>
            </p:nvGraphicFramePr>
            <p:xfrm>
              <a:off x="463549" y="1086293"/>
              <a:ext cx="11264900" cy="5562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DB25C3F9-49A8-B5BA-2271-D81748E09E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549" y="1086293"/>
                <a:ext cx="11264900" cy="556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5CC5AE-6052-21FD-A9AC-7B227BA626A7}"/>
              </a:ext>
            </a:extLst>
          </p:cNvPr>
          <p:cNvCxnSpPr/>
          <p:nvPr/>
        </p:nvCxnSpPr>
        <p:spPr>
          <a:xfrm>
            <a:off x="272902" y="4981354"/>
            <a:ext cx="11811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21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Ministry Fund Upcoming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590050"/>
            <a:ext cx="10753725" cy="4277350"/>
          </a:xfrm>
        </p:spPr>
        <p:txBody>
          <a:bodyPr>
            <a:normAutofit/>
          </a:bodyPr>
          <a:lstStyle/>
          <a:p>
            <a:pPr marL="4572" lvl="1" indent="0">
              <a:buNone/>
            </a:pPr>
            <a:r>
              <a:rPr lang="en-US" sz="3200" dirty="0"/>
              <a:t>Income Changes over Forecast</a:t>
            </a:r>
          </a:p>
          <a:p>
            <a:pPr marL="4572" lvl="1" indent="0">
              <a:buNone/>
            </a:pPr>
            <a:r>
              <a:rPr lang="en-US" sz="3200" dirty="0">
                <a:solidFill>
                  <a:srgbClr val="4E3B30"/>
                </a:solidFill>
              </a:rPr>
              <a:t>	</a:t>
            </a:r>
            <a:r>
              <a:rPr lang="en-US" sz="3200" dirty="0">
                <a:solidFill>
                  <a:srgbClr val="00B050"/>
                </a:solidFill>
              </a:rPr>
              <a:t>$206</a:t>
            </a:r>
            <a:r>
              <a:rPr lang="en-US" sz="3200" dirty="0">
                <a:solidFill>
                  <a:srgbClr val="4E3B30"/>
                </a:solidFill>
              </a:rPr>
              <a:t>		Giving Growth</a:t>
            </a:r>
          </a:p>
          <a:p>
            <a:pPr marL="4572" lvl="1" indent="0">
              <a:buNone/>
            </a:pPr>
            <a:r>
              <a:rPr lang="en-US" sz="3200" dirty="0">
                <a:solidFill>
                  <a:srgbClr val="4E3B30"/>
                </a:solidFill>
              </a:rPr>
              <a:t>	</a:t>
            </a:r>
            <a:r>
              <a:rPr lang="en-US" sz="3200" dirty="0">
                <a:solidFill>
                  <a:srgbClr val="00B050"/>
                </a:solidFill>
              </a:rPr>
              <a:t>$28</a:t>
            </a:r>
            <a:r>
              <a:rPr lang="en-US" sz="3200" dirty="0">
                <a:solidFill>
                  <a:srgbClr val="4E3B30"/>
                </a:solidFill>
              </a:rPr>
              <a:t>		Investment Interest Income</a:t>
            </a:r>
            <a:endParaRPr lang="en-US" sz="3200" dirty="0"/>
          </a:p>
          <a:p>
            <a:pPr marL="0" lvl="0" indent="0">
              <a:buNone/>
            </a:pPr>
            <a:r>
              <a:rPr lang="en-US" dirty="0"/>
              <a:t>Expense Changes over Forecast</a:t>
            </a:r>
          </a:p>
          <a:p>
            <a:pPr marL="4572" lvl="1" indent="0">
              <a:buNone/>
            </a:pPr>
            <a:r>
              <a:rPr lang="en-US" sz="3200" dirty="0">
                <a:solidFill>
                  <a:srgbClr val="4E3B30"/>
                </a:solidFill>
              </a:rPr>
              <a:t>	</a:t>
            </a:r>
            <a:r>
              <a:rPr lang="en-US" sz="3200" dirty="0">
                <a:solidFill>
                  <a:srgbClr val="FF0000"/>
                </a:solidFill>
              </a:rPr>
              <a:t>$180</a:t>
            </a:r>
            <a:r>
              <a:rPr lang="en-US" sz="3200" dirty="0">
                <a:solidFill>
                  <a:srgbClr val="4E3B30"/>
                </a:solidFill>
              </a:rPr>
              <a:t>		Staffing &amp; Benefits Increases</a:t>
            </a:r>
          </a:p>
          <a:p>
            <a:pPr marL="4572" lvl="1" indent="0">
              <a:buNone/>
            </a:pPr>
            <a:r>
              <a:rPr lang="en-US" sz="3200" dirty="0">
                <a:solidFill>
                  <a:srgbClr val="4E3B30"/>
                </a:solidFill>
              </a:rPr>
              <a:t>	</a:t>
            </a:r>
            <a:r>
              <a:rPr lang="en-US" sz="3200" dirty="0">
                <a:solidFill>
                  <a:srgbClr val="FF0000"/>
                </a:solidFill>
              </a:rPr>
              <a:t>$108</a:t>
            </a:r>
            <a:r>
              <a:rPr lang="en-US" sz="3200" dirty="0">
                <a:solidFill>
                  <a:srgbClr val="4E3B30"/>
                </a:solidFill>
              </a:rPr>
              <a:t>		Capital Improvements </a:t>
            </a:r>
          </a:p>
          <a:p>
            <a:pPr marL="4572" lvl="1" indent="0">
              <a:buNone/>
            </a:pPr>
            <a:r>
              <a:rPr lang="en-US" sz="3200" dirty="0">
                <a:solidFill>
                  <a:srgbClr val="4E3B30"/>
                </a:solidFill>
              </a:rPr>
              <a:t>	</a:t>
            </a:r>
            <a:r>
              <a:rPr lang="en-US" sz="3200" dirty="0">
                <a:solidFill>
                  <a:srgbClr val="FF0000"/>
                </a:solidFill>
              </a:rPr>
              <a:t>$37</a:t>
            </a:r>
            <a:r>
              <a:rPr lang="en-US" sz="3200" dirty="0">
                <a:solidFill>
                  <a:srgbClr val="4E3B30"/>
                </a:solidFill>
              </a:rPr>
              <a:t>		Debt Payment Scheduled Increase</a:t>
            </a:r>
          </a:p>
          <a:p>
            <a:pPr marL="4572" lvl="1" indent="0">
              <a:buNone/>
            </a:pPr>
            <a:r>
              <a:rPr lang="en-US" sz="3200" dirty="0">
                <a:solidFill>
                  <a:srgbClr val="4E3B30"/>
                </a:solidFill>
              </a:rPr>
              <a:t>	</a:t>
            </a:r>
            <a:r>
              <a:rPr lang="en-US" sz="3200" dirty="0">
                <a:solidFill>
                  <a:srgbClr val="FF0000"/>
                </a:solidFill>
              </a:rPr>
              <a:t>$24</a:t>
            </a:r>
            <a:r>
              <a:rPr lang="en-US" sz="3200" dirty="0">
                <a:solidFill>
                  <a:srgbClr val="4E3B30"/>
                </a:solidFill>
              </a:rPr>
              <a:t>		Increase in Outsourced Janitorial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B3879-7399-5E2B-03E6-CAAA07D97C30}"/>
              </a:ext>
            </a:extLst>
          </p:cNvPr>
          <p:cNvSpPr txBox="1"/>
          <p:nvPr/>
        </p:nvSpPr>
        <p:spPr>
          <a:xfrm>
            <a:off x="641617" y="6346450"/>
            <a:ext cx="9368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MT"/>
              </a:rPr>
              <a:t>*Other variances under $20,000 compose the remaining difference.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1100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 Fund 23/24 Budget</a:t>
            </a:r>
          </a:p>
        </p:txBody>
      </p:sp>
    </p:spTree>
    <p:extLst>
      <p:ext uri="{BB962C8B-B14F-4D97-AF65-F5344CB8AC3E}">
        <p14:creationId xmlns:p14="http://schemas.microsoft.com/office/powerpoint/2010/main" val="859038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 Fund FY24 Budget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058913"/>
              </p:ext>
            </p:extLst>
          </p:nvPr>
        </p:nvGraphicFramePr>
        <p:xfrm>
          <a:off x="838200" y="1295400"/>
          <a:ext cx="1075372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35610961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924577603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1334249188"/>
                    </a:ext>
                  </a:extLst>
                </a:gridCol>
                <a:gridCol w="2819399">
                  <a:extLst>
                    <a:ext uri="{9D8B030D-6E8A-4147-A177-3AD203B41FA5}">
                      <a16:colId xmlns:a16="http://schemas.microsoft.com/office/drawing/2014/main" val="2415264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FY 23/24 Budget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FY 22/23 Forecast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Favorable/ </a:t>
                      </a:r>
                      <a:r>
                        <a:rPr lang="en-US" sz="2000" baseline="0" dirty="0"/>
                        <a:t>(Unfavorable)</a:t>
                      </a:r>
                      <a:endParaRPr lang="en-US" sz="20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3159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Tuition K – 8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$1,728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$1,796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($68)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229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Tuition 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$1,009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$49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9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Third</a:t>
                      </a:r>
                      <a:r>
                        <a:rPr lang="en-US" sz="2000" baseline="0" dirty="0"/>
                        <a:t> Source &amp; Other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$60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2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TOTAL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$3,165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$3,124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$41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483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EC- 8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Grade</a:t>
                      </a:r>
                      <a:r>
                        <a:rPr lang="en-US" sz="2000" baseline="0" dirty="0"/>
                        <a:t> Expenses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($2,158)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($2,130)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($28)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995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Administrative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($731)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($722)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($9)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38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Other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($282)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($294)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$12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76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TOTAL EXPENSES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($3,171)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($3,146)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($25)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05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Surplus</a:t>
                      </a:r>
                      <a:r>
                        <a:rPr lang="en-US" sz="2000" b="1" baseline="0" dirty="0"/>
                        <a:t> / (Deficit)</a:t>
                      </a:r>
                      <a:endParaRPr 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($6)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($22)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$16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2424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749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 Fund FY24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295400"/>
            <a:ext cx="10753725" cy="4495800"/>
          </a:xfrm>
        </p:spPr>
        <p:txBody>
          <a:bodyPr>
            <a:normAutofit fontScale="92500" lnSpcReduction="10000"/>
          </a:bodyPr>
          <a:lstStyle/>
          <a:p>
            <a:pPr marL="4572" lvl="1" indent="0">
              <a:lnSpc>
                <a:spcPct val="100000"/>
              </a:lnSpc>
              <a:buNone/>
            </a:pPr>
            <a:r>
              <a:rPr lang="en-US" sz="3200" dirty="0"/>
              <a:t>Income Changes over Forecast</a:t>
            </a:r>
          </a:p>
          <a:p>
            <a:pPr marL="4572" lvl="1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</a:rPr>
              <a:t>	($19)		</a:t>
            </a:r>
            <a:r>
              <a:rPr lang="en-US" sz="3200" dirty="0"/>
              <a:t>EC – 8</a:t>
            </a:r>
            <a:r>
              <a:rPr lang="en-US" sz="3200" baseline="30000" dirty="0"/>
              <a:t>th</a:t>
            </a:r>
            <a:r>
              <a:rPr lang="en-US" sz="3200" dirty="0"/>
              <a:t> grade Tuition</a:t>
            </a:r>
            <a:endParaRPr lang="en-US" sz="2000" i="1" dirty="0"/>
          </a:p>
          <a:p>
            <a:pPr marL="4572" lvl="1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B050"/>
                </a:solidFill>
              </a:rPr>
              <a:t>	$64</a:t>
            </a: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dirty="0"/>
              <a:t>	Third Source Funding</a:t>
            </a:r>
          </a:p>
          <a:p>
            <a:pPr marL="4572" lvl="1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</a:rPr>
              <a:t>	($4) </a:t>
            </a:r>
            <a:r>
              <a:rPr lang="en-US" sz="3200" dirty="0"/>
              <a:t>		Childcare Income</a:t>
            </a:r>
          </a:p>
          <a:p>
            <a:pPr marL="4572" lvl="1" indent="0">
              <a:lnSpc>
                <a:spcPct val="100000"/>
              </a:lnSpc>
              <a:buNone/>
            </a:pPr>
            <a:r>
              <a:rPr lang="en-US" sz="3200" dirty="0"/>
              <a:t>Expense Changes over Forecast</a:t>
            </a:r>
          </a:p>
          <a:p>
            <a:pPr marL="4572" lvl="1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</a:rPr>
              <a:t>	$50		</a:t>
            </a:r>
            <a:r>
              <a:rPr lang="en-US" sz="3200" dirty="0">
                <a:solidFill>
                  <a:schemeClr val="tx1"/>
                </a:solidFill>
              </a:rPr>
              <a:t>Salaries &amp; Benefits</a:t>
            </a:r>
          </a:p>
          <a:p>
            <a:pPr marL="4572" lvl="1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dirty="0">
                <a:solidFill>
                  <a:srgbClr val="00B050"/>
                </a:solidFill>
              </a:rPr>
              <a:t>($23)</a:t>
            </a:r>
            <a:r>
              <a:rPr lang="en-US" sz="3200" dirty="0"/>
              <a:t>		Computer Equipment</a:t>
            </a:r>
          </a:p>
          <a:p>
            <a:pPr marL="4572" lvl="1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dirty="0">
                <a:solidFill>
                  <a:srgbClr val="00B050"/>
                </a:solidFill>
              </a:rPr>
              <a:t>($41)	</a:t>
            </a:r>
            <a:r>
              <a:rPr lang="en-US" sz="3200" dirty="0"/>
              <a:t>	Space Improvements</a:t>
            </a:r>
          </a:p>
          <a:p>
            <a:pPr marL="4572" lvl="1" indent="0">
              <a:lnSpc>
                <a:spcPct val="100000"/>
              </a:lnSpc>
              <a:buNone/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B050"/>
                </a:solidFill>
              </a:rPr>
              <a:t>($31)</a:t>
            </a:r>
            <a:r>
              <a:rPr lang="en-US" sz="3200" dirty="0"/>
              <a:t>		Security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C816C-C466-C9FD-FE5A-D3E9CD63CDA1}"/>
              </a:ext>
            </a:extLst>
          </p:cNvPr>
          <p:cNvSpPr txBox="1"/>
          <p:nvPr/>
        </p:nvSpPr>
        <p:spPr>
          <a:xfrm>
            <a:off x="641617" y="6346450"/>
            <a:ext cx="9368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MT"/>
              </a:rPr>
              <a:t>*Other variances under $20,000 compose the remaining difference.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7751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Trends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299158"/>
              </p:ext>
            </p:extLst>
          </p:nvPr>
        </p:nvGraphicFramePr>
        <p:xfrm>
          <a:off x="676275" y="1590675"/>
          <a:ext cx="10753725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1552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Results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404887"/>
              </p:ext>
            </p:extLst>
          </p:nvPr>
        </p:nvGraphicFramePr>
        <p:xfrm>
          <a:off x="657223" y="1295400"/>
          <a:ext cx="10772775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6172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FY17/18 &amp; FY18/19 includes the release of $578k from Mission 24/7 as restricted funds to the Ministry Fund.</a:t>
            </a:r>
          </a:p>
          <a:p>
            <a:r>
              <a:rPr lang="en-US" sz="1200" dirty="0"/>
              <a:t>          FY21/22 &amp; FY22/23 excludes infrastructure capitalized on the balance sheet projected total of $1,712k with</a:t>
            </a:r>
          </a:p>
          <a:p>
            <a:r>
              <a:rPr lang="en-US" sz="1200" dirty="0"/>
              <a:t>          additional debt approved by congregation.</a:t>
            </a:r>
          </a:p>
        </p:txBody>
      </p:sp>
    </p:spTree>
    <p:extLst>
      <p:ext uri="{BB962C8B-B14F-4D97-AF65-F5344CB8AC3E}">
        <p14:creationId xmlns:p14="http://schemas.microsoft.com/office/powerpoint/2010/main" val="2028169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Congregation Approved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590050"/>
            <a:ext cx="10753725" cy="420115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May 2021: The congregation approved up to $1,500,000 of additional debt for capital infrastructure expenditures, with the financing of all outstanding debt to be extended to 10 years.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$750,000 of debt was taken in December 2021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$750,000 of debt was taken in November 2022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13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Outstanding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297397"/>
              </p:ext>
            </p:extLst>
          </p:nvPr>
        </p:nvGraphicFramePr>
        <p:xfrm>
          <a:off x="676275" y="1590675"/>
          <a:ext cx="10753725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400" y="592137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Balances are as of December 31</a:t>
            </a:r>
            <a:r>
              <a:rPr lang="en-US" baseline="30000" dirty="0"/>
              <a:t>st</a:t>
            </a:r>
            <a:r>
              <a:rPr lang="en-US" dirty="0"/>
              <a:t> each year.</a:t>
            </a:r>
          </a:p>
          <a:p>
            <a:r>
              <a:rPr lang="en-US" dirty="0"/>
              <a:t>Payment of $525,000 scheduled for January 2024</a:t>
            </a:r>
          </a:p>
        </p:txBody>
      </p:sp>
    </p:spTree>
    <p:extLst>
      <p:ext uri="{BB962C8B-B14F-4D97-AF65-F5344CB8AC3E}">
        <p14:creationId xmlns:p14="http://schemas.microsoft.com/office/powerpoint/2010/main" val="402794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Board Nomination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  <a:buFont typeface="Wingdings" pitchFamily="2" charset="2"/>
              <a:buChar char="ü"/>
              <a:tabLst>
                <a:tab pos="2173288" algn="l"/>
              </a:tabLst>
              <a:defRPr/>
            </a:pPr>
            <a:r>
              <a:rPr lang="en-US" dirty="0">
                <a:latin typeface="Calibri" pitchFamily="34" charset="0"/>
              </a:rPr>
              <a:t> February – Board openings determined</a:t>
            </a:r>
          </a:p>
          <a:p>
            <a:pPr>
              <a:lnSpc>
                <a:spcPct val="13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2173288" algn="l"/>
              </a:tabLst>
              <a:defRPr/>
            </a:pPr>
            <a:r>
              <a:rPr lang="en-US" dirty="0">
                <a:latin typeface="Calibri" pitchFamily="34" charset="0"/>
              </a:rPr>
              <a:t> March – Board skills/experience needs determined</a:t>
            </a:r>
          </a:p>
          <a:p>
            <a:pPr>
              <a:lnSpc>
                <a:spcPct val="13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2173288" algn="l"/>
              </a:tabLst>
              <a:defRPr/>
            </a:pPr>
            <a:r>
              <a:rPr lang="en-US" dirty="0">
                <a:latin typeface="Calibri" pitchFamily="34" charset="0"/>
              </a:rPr>
              <a:t> March 5 to April 1 – Self nominations from congregation</a:t>
            </a:r>
          </a:p>
          <a:p>
            <a:pPr>
              <a:lnSpc>
                <a:spcPct val="13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2173288" algn="l"/>
              </a:tabLst>
              <a:defRPr/>
            </a:pPr>
            <a:r>
              <a:rPr lang="en-US" dirty="0">
                <a:latin typeface="Calibri" pitchFamily="34" charset="0"/>
              </a:rPr>
              <a:t> April &amp; May – Nominating Committee interviews and selection recommendation to Board</a:t>
            </a:r>
          </a:p>
          <a:p>
            <a:pPr marL="0" indent="0">
              <a:buNone/>
              <a:tabLst>
                <a:tab pos="217328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90" y="2971800"/>
            <a:ext cx="10772775" cy="948267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87115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5934718"/>
          </a:xfrm>
        </p:spPr>
        <p:txBody>
          <a:bodyPr/>
          <a:lstStyle/>
          <a:p>
            <a:r>
              <a:rPr lang="en-US" dirty="0"/>
              <a:t>Motion for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Scott Morris</a:t>
            </a:r>
          </a:p>
          <a:p>
            <a:r>
              <a:rPr lang="en-US" dirty="0"/>
              <a:t>	BOD President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44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sz="3600" dirty="0"/>
              <a:t> To approve the FY23/24 budgets as presented</a:t>
            </a:r>
          </a:p>
          <a:p>
            <a:pPr marL="0" indent="0">
              <a:buNone/>
            </a:pPr>
            <a:r>
              <a:rPr lang="en-US" sz="3600" dirty="0"/>
              <a:t>       		Ministry Fund deficit of ($332) </a:t>
            </a:r>
          </a:p>
          <a:p>
            <a:pPr marL="0" indent="0">
              <a:buNone/>
            </a:pPr>
            <a:r>
              <a:rPr lang="en-US" sz="3600" dirty="0"/>
              <a:t>		School Fund deficit of ($6)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400" i="1" dirty="0"/>
              <a:t>Ministry Fund and School Fund budgets result in 47 days of cash on hand.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57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542282"/>
            <a:ext cx="3491284" cy="5858518"/>
          </a:xfrm>
        </p:spPr>
        <p:txBody>
          <a:bodyPr/>
          <a:lstStyle/>
          <a:p>
            <a:r>
              <a:rPr lang="en-US" dirty="0"/>
              <a:t>Other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Scott Morris</a:t>
            </a:r>
          </a:p>
          <a:p>
            <a:r>
              <a:rPr lang="en-US" dirty="0"/>
              <a:t>	BOD President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0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</a:rPr>
              <a:t>Check out our website for more information: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  <a:hlinkClick r:id="rId2"/>
              </a:rPr>
              <a:t>www.pathfinderstl.org/church-business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3200" dirty="0">
                <a:latin typeface="Calibri" pitchFamily="34" charset="0"/>
              </a:rPr>
              <a:t>Board Reports including Financials Statements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3200" dirty="0">
                <a:latin typeface="Calibri" pitchFamily="34" charset="0"/>
              </a:rPr>
              <a:t>Annual Audit Report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3200" dirty="0">
                <a:latin typeface="Calibri" pitchFamily="34" charset="0"/>
              </a:rPr>
              <a:t>Congregational Meeting Slides</a:t>
            </a:r>
          </a:p>
        </p:txBody>
      </p:sp>
    </p:spTree>
    <p:extLst>
      <p:ext uri="{BB962C8B-B14F-4D97-AF65-F5344CB8AC3E}">
        <p14:creationId xmlns:p14="http://schemas.microsoft.com/office/powerpoint/2010/main" val="9395785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32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5782318"/>
          </a:xfrm>
        </p:spPr>
        <p:txBody>
          <a:bodyPr/>
          <a:lstStyle/>
          <a:p>
            <a:r>
              <a:rPr lang="en-US" dirty="0"/>
              <a:t>Closing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</a:rPr>
              <a:t>Dion Garrett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</a:rPr>
              <a:t>	Senior Pastor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935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941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208D8-0AA6-327A-69EB-9BEC2A76E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Appendicies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5D99D-DD3A-EBCB-2B7D-83E977040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7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11F7-2AA6-D173-B561-B53841DF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A – New Givers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2699B8-4931-8662-2761-E5750D27E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80" y="1460205"/>
            <a:ext cx="9957839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Nominating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  <a:tabLst>
                <a:tab pos="2686050" algn="l"/>
                <a:tab pos="3198813" algn="l"/>
              </a:tabLst>
            </a:pPr>
            <a:r>
              <a:rPr lang="en-US" dirty="0">
                <a:latin typeface="Calibri" pitchFamily="34" charset="0"/>
              </a:rPr>
              <a:t>Scott Morris				Board of Directors</a:t>
            </a:r>
          </a:p>
          <a:p>
            <a:pPr marL="0" indent="0">
              <a:lnSpc>
                <a:spcPct val="150000"/>
              </a:lnSpc>
              <a:buNone/>
              <a:tabLst>
                <a:tab pos="2686050" algn="l"/>
                <a:tab pos="3198813" algn="l"/>
              </a:tabLst>
            </a:pPr>
            <a:r>
              <a:rPr lang="en-US" dirty="0">
                <a:latin typeface="Calibri" pitchFamily="34" charset="0"/>
              </a:rPr>
              <a:t>Annmarie Wallis			Board of Directors</a:t>
            </a:r>
          </a:p>
          <a:p>
            <a:pPr marL="0" indent="0">
              <a:lnSpc>
                <a:spcPct val="150000"/>
              </a:lnSpc>
              <a:buNone/>
              <a:tabLst>
                <a:tab pos="2686050" algn="l"/>
                <a:tab pos="3198813" algn="l"/>
              </a:tabLst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Matt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Spanovich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				Congregation Member</a:t>
            </a:r>
          </a:p>
          <a:p>
            <a:pPr marL="0" indent="0">
              <a:lnSpc>
                <a:spcPct val="150000"/>
              </a:lnSpc>
              <a:buNone/>
              <a:tabLst>
                <a:tab pos="2686050" algn="l"/>
                <a:tab pos="3198813" algn="l"/>
              </a:tabLst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Larry Kraus				Congregation Member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libri" pitchFamily="34" charset="0"/>
              </a:rPr>
              <a:t>Julie Lorenz			Staff Liaison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Appendix B – Budget Levers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590050"/>
            <a:ext cx="10753725" cy="4277350"/>
          </a:xfrm>
        </p:spPr>
        <p:txBody>
          <a:bodyPr>
            <a:normAutofit lnSpcReduction="10000"/>
          </a:bodyPr>
          <a:lstStyle/>
          <a:p>
            <a:pPr marL="4572" lvl="1" indent="0">
              <a:buNone/>
            </a:pPr>
            <a:r>
              <a:rPr lang="en-US" sz="3200" dirty="0"/>
              <a:t>Already Cut from the Ministry Fund Budget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 HR Associate (Budgeted in FY23 – Left Vacant)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 Finance/Controller (Budgeted in FY23 – Left Vacant)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 Conferences and Travel for Staff</a:t>
            </a:r>
          </a:p>
          <a:p>
            <a:pPr marL="4572" lvl="1" indent="0">
              <a:buNone/>
            </a:pPr>
            <a:endParaRPr lang="en-US" sz="3200" dirty="0"/>
          </a:p>
          <a:p>
            <a:pPr marL="4572" lvl="1" indent="0">
              <a:buNone/>
            </a:pPr>
            <a:r>
              <a:rPr lang="en-US" sz="3200" dirty="0"/>
              <a:t>Additional Budget Levers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 Delay Capital Investments (MC Roof $105K – May)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 Elect to continue using a Brand, Marketing, &amp; Creative Contractor (Jan – June)</a:t>
            </a:r>
          </a:p>
          <a:p>
            <a:pPr lvl="1">
              <a:buFont typeface="Wingdings" pitchFamily="2" charset="2"/>
              <a:buChar char="§"/>
            </a:pPr>
            <a:endParaRPr lang="en-US" sz="3200" dirty="0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960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6E92-2BEF-4818-3C0A-E9F643C0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Campus Investments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D822690-932F-0D0F-B7A3-7C947B1FD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222931"/>
              </p:ext>
            </p:extLst>
          </p:nvPr>
        </p:nvGraphicFramePr>
        <p:xfrm>
          <a:off x="676275" y="1590675"/>
          <a:ext cx="10753725" cy="2865120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3584575">
                  <a:extLst>
                    <a:ext uri="{9D8B030D-6E8A-4147-A177-3AD203B41FA5}">
                      <a16:colId xmlns:a16="http://schemas.microsoft.com/office/drawing/2014/main" val="2181165280"/>
                    </a:ext>
                  </a:extLst>
                </a:gridCol>
                <a:gridCol w="3584575">
                  <a:extLst>
                    <a:ext uri="{9D8B030D-6E8A-4147-A177-3AD203B41FA5}">
                      <a16:colId xmlns:a16="http://schemas.microsoft.com/office/drawing/2014/main" val="2239514543"/>
                    </a:ext>
                  </a:extLst>
                </a:gridCol>
                <a:gridCol w="3584575">
                  <a:extLst>
                    <a:ext uri="{9D8B030D-6E8A-4147-A177-3AD203B41FA5}">
                      <a16:colId xmlns:a16="http://schemas.microsoft.com/office/drawing/2014/main" val="790221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Original Projected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Project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07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HVAC Units &amp; Controls*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$1,138,520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78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Cornerstone Roof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$75,015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8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Fire, Security, and Phone Systems**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$212,446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6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Sanctuary Projectors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$243,590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414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 Wing Boiler/Gym 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$99,882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7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$1,687,000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$1,769,453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427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C8FAFC-1808-1EBD-6F17-12BB517D9590}"/>
              </a:ext>
            </a:extLst>
          </p:cNvPr>
          <p:cNvSpPr txBox="1"/>
          <p:nvPr/>
        </p:nvSpPr>
        <p:spPr>
          <a:xfrm>
            <a:off x="657224" y="4570256"/>
            <a:ext cx="96061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effectLst/>
                <a:latin typeface="Arial" panose="020B0604020202020204" pitchFamily="34" charset="0"/>
              </a:rPr>
              <a:t>* Rebates are offsetting costs for HVAC Units &amp; Controls by $84K.</a:t>
            </a:r>
          </a:p>
          <a:p>
            <a:r>
              <a:rPr lang="en-US" sz="1800" i="1" dirty="0">
                <a:effectLst/>
                <a:latin typeface="Arial" panose="020B0604020202020204" pitchFamily="34" charset="0"/>
              </a:rPr>
              <a:t/>
            </a:r>
            <a:br>
              <a:rPr lang="en-US" sz="1800" i="1" dirty="0">
                <a:effectLst/>
                <a:latin typeface="Arial" panose="020B0604020202020204" pitchFamily="34" charset="0"/>
              </a:rPr>
            </a:br>
            <a:r>
              <a:rPr lang="en-US" sz="1800" i="1" dirty="0">
                <a:effectLst/>
                <a:latin typeface="Arial" panose="020B0604020202020204" pitchFamily="34" charset="0"/>
              </a:rPr>
              <a:t>** Video security requires licensing for each camera. Pathfinder chose a 3-year license term, </a:t>
            </a:r>
          </a:p>
          <a:p>
            <a:r>
              <a:rPr lang="en-US" sz="1800" i="1" dirty="0">
                <a:effectLst/>
                <a:latin typeface="Arial" panose="020B0604020202020204" pitchFamily="34" charset="0"/>
              </a:rPr>
              <a:t>which impacted cash on hand by $51,632.27 (with amortization over 36 months). </a:t>
            </a:r>
          </a:p>
          <a:p>
            <a:r>
              <a:rPr lang="en-US" sz="1800" i="1" dirty="0">
                <a:effectLst/>
                <a:latin typeface="Arial" panose="020B0604020202020204" pitchFamily="34" charset="0"/>
              </a:rPr>
              <a:t>Years 2 and 3 of licensing are recorded as other assets on the balance sheet.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9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1964"/>
            <a:ext cx="10772775" cy="948267"/>
          </a:xfrm>
        </p:spPr>
        <p:txBody>
          <a:bodyPr>
            <a:normAutofit/>
          </a:bodyPr>
          <a:lstStyle/>
          <a:p>
            <a:r>
              <a:rPr lang="en-US" dirty="0"/>
              <a:t>2022-23 Board of Directors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4418"/>
            <a:ext cx="10753343" cy="5486400"/>
          </a:xfrm>
        </p:spPr>
        <p:txBody>
          <a:bodyPr>
            <a:normAutofit fontScale="85000" lnSpcReduction="20000"/>
          </a:bodyPr>
          <a:lstStyle/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Jennifer Albritton		Member at Large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Adam Bichsel			Vice President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Matt Finke			Treasurer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Dion Garrett			Senior Pastor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Matt Hewitt			Chief Operating Officer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Marla Maloney		Member at Large*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Scott Morris			President*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Damola Oshin			Member at Large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David Pradhan			Member at Large*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Beth </a:t>
            </a:r>
            <a:r>
              <a:rPr lang="en-US" sz="4200" dirty="0" err="1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Rusert</a:t>
            </a: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			Member at Large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Annmarie Wallis		Secretary**</a:t>
            </a:r>
          </a:p>
          <a:p>
            <a:pPr marL="0" indent="0" defTabSz="914145">
              <a:spcBef>
                <a:spcPts val="492"/>
              </a:spcBef>
              <a:buNone/>
            </a:pPr>
            <a:endParaRPr lang="en-US" sz="1200" i="1" dirty="0">
              <a:solidFill>
                <a:srgbClr val="4E3B30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2100" i="1" dirty="0">
                <a:solidFill>
                  <a:srgbClr val="4E3B30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*Outgoing   **Seeking Additional Term or Position</a:t>
            </a:r>
          </a:p>
        </p:txBody>
      </p:sp>
    </p:spTree>
    <p:extLst>
      <p:ext uri="{BB962C8B-B14F-4D97-AF65-F5344CB8AC3E}">
        <p14:creationId xmlns:p14="http://schemas.microsoft.com/office/powerpoint/2010/main" val="7876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1964"/>
            <a:ext cx="10772775" cy="948267"/>
          </a:xfrm>
        </p:spPr>
        <p:txBody>
          <a:bodyPr>
            <a:normAutofit/>
          </a:bodyPr>
          <a:lstStyle/>
          <a:p>
            <a:r>
              <a:rPr lang="en-US" dirty="0"/>
              <a:t>2023-24 Board of Directors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4418"/>
            <a:ext cx="10753343" cy="5486400"/>
          </a:xfrm>
        </p:spPr>
        <p:txBody>
          <a:bodyPr>
            <a:normAutofit fontScale="85000" lnSpcReduction="20000"/>
          </a:bodyPr>
          <a:lstStyle/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Jennifer Albritton		Member at Large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Adam Bichsel			President**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Matt Finke			Treasurer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Dion Garrett			Senior Pastor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Matt Hewitt			Chief Operating Officer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Damola Oshin			Vice President**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Beth </a:t>
            </a:r>
            <a:r>
              <a:rPr lang="en-US" sz="4200" dirty="0" err="1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Rusert</a:t>
            </a: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			Member at Large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Annmarie Wallis		Secretary**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OPEN				Member at Large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OPEN				Member at Large</a:t>
            </a: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4200" dirty="0">
                <a:solidFill>
                  <a:srgbClr val="4E3B30"/>
                </a:solidFill>
                <a:latin typeface="Calibri" pitchFamily="34" charset="0"/>
                <a:ea typeface="Helvetica" charset="0"/>
                <a:cs typeface="Calibri" pitchFamily="34" charset="0"/>
                <a:sym typeface="Helvetica" charset="0"/>
              </a:rPr>
              <a:t>OPEN				Member at Large</a:t>
            </a:r>
          </a:p>
          <a:p>
            <a:pPr marL="0" indent="0" defTabSz="914145">
              <a:spcBef>
                <a:spcPts val="492"/>
              </a:spcBef>
              <a:buNone/>
            </a:pPr>
            <a:endParaRPr lang="en-US" sz="1200" i="1" dirty="0">
              <a:solidFill>
                <a:srgbClr val="4E3B30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None/>
            </a:pPr>
            <a:r>
              <a:rPr lang="en-US" sz="2100" i="1" dirty="0">
                <a:solidFill>
                  <a:srgbClr val="4E3B30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**Seeking Additional Term or Position</a:t>
            </a:r>
          </a:p>
        </p:txBody>
      </p:sp>
    </p:spTree>
    <p:extLst>
      <p:ext uri="{BB962C8B-B14F-4D97-AF65-F5344CB8AC3E}">
        <p14:creationId xmlns:p14="http://schemas.microsoft.com/office/powerpoint/2010/main" val="7169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Board of Directors Nominees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590050"/>
            <a:ext cx="10753725" cy="458215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40000"/>
              </a:lnSpc>
              <a:buNone/>
              <a:tabLst>
                <a:tab pos="3254375" algn="l"/>
              </a:tabLst>
            </a:pPr>
            <a:r>
              <a:rPr lang="en-US" sz="4600" dirty="0">
                <a:latin typeface="Calibri" pitchFamily="34" charset="0"/>
              </a:rPr>
              <a:t>Adam Bichsel			President**</a:t>
            </a:r>
          </a:p>
          <a:p>
            <a:pPr marL="0" indent="0">
              <a:lnSpc>
                <a:spcPct val="140000"/>
              </a:lnSpc>
              <a:buNone/>
              <a:tabLst>
                <a:tab pos="3254375" algn="l"/>
              </a:tabLst>
            </a:pPr>
            <a:r>
              <a:rPr lang="en-US" sz="4600" dirty="0">
                <a:latin typeface="Calibri" pitchFamily="34" charset="0"/>
              </a:rPr>
              <a:t>Damola </a:t>
            </a:r>
            <a:r>
              <a:rPr lang="en-US" sz="4600" dirty="0" err="1">
                <a:latin typeface="Calibri" pitchFamily="34" charset="0"/>
              </a:rPr>
              <a:t>Oshin</a:t>
            </a:r>
            <a:r>
              <a:rPr lang="en-US" sz="4600" dirty="0">
                <a:latin typeface="Calibri" pitchFamily="34" charset="0"/>
              </a:rPr>
              <a:t>			Vice-President**</a:t>
            </a:r>
          </a:p>
          <a:p>
            <a:pPr marL="0" indent="0">
              <a:lnSpc>
                <a:spcPct val="140000"/>
              </a:lnSpc>
              <a:buNone/>
              <a:tabLst>
                <a:tab pos="3254375" algn="l"/>
              </a:tabLst>
            </a:pPr>
            <a:r>
              <a:rPr lang="en-US" sz="4600" dirty="0">
                <a:latin typeface="Calibri" pitchFamily="34" charset="0"/>
              </a:rPr>
              <a:t>Annmarie Wallis			Secretary**</a:t>
            </a:r>
          </a:p>
          <a:p>
            <a:pPr marL="0" indent="0">
              <a:lnSpc>
                <a:spcPct val="140000"/>
              </a:lnSpc>
              <a:buNone/>
              <a:tabLst>
                <a:tab pos="3254375" algn="l"/>
              </a:tabLst>
            </a:pPr>
            <a:r>
              <a:rPr lang="en-US" sz="4600" dirty="0">
                <a:latin typeface="Calibri" pitchFamily="34" charset="0"/>
              </a:rPr>
              <a:t>Becky Greer			Member at Large</a:t>
            </a:r>
          </a:p>
          <a:p>
            <a:pPr marL="0" indent="0">
              <a:lnSpc>
                <a:spcPct val="140000"/>
              </a:lnSpc>
              <a:buNone/>
              <a:tabLst>
                <a:tab pos="3254375" algn="l"/>
              </a:tabLst>
            </a:pPr>
            <a:r>
              <a:rPr lang="en-US" sz="4600" dirty="0">
                <a:latin typeface="Calibri" pitchFamily="34" charset="0"/>
              </a:rPr>
              <a:t>Craig </a:t>
            </a:r>
            <a:r>
              <a:rPr lang="en-US" sz="4600" dirty="0" err="1">
                <a:latin typeface="Calibri" pitchFamily="34" charset="0"/>
              </a:rPr>
              <a:t>McArton</a:t>
            </a:r>
            <a:r>
              <a:rPr lang="en-US" sz="4600" dirty="0">
                <a:latin typeface="Calibri" pitchFamily="34" charset="0"/>
              </a:rPr>
              <a:t>			Member at Large</a:t>
            </a:r>
          </a:p>
          <a:p>
            <a:pPr marL="0" indent="0">
              <a:lnSpc>
                <a:spcPct val="140000"/>
              </a:lnSpc>
              <a:buNone/>
              <a:tabLst>
                <a:tab pos="3254375" algn="l"/>
              </a:tabLst>
            </a:pPr>
            <a:r>
              <a:rPr lang="en-US" sz="4600" dirty="0">
                <a:latin typeface="Calibri" pitchFamily="34" charset="0"/>
              </a:rPr>
              <a:t>Eduardo Ramos			Member at Large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4D9D6-D784-B69F-1EDD-568DB27E6ACD}"/>
              </a:ext>
            </a:extLst>
          </p:cNvPr>
          <p:cNvSpPr txBox="1"/>
          <p:nvPr/>
        </p:nvSpPr>
        <p:spPr>
          <a:xfrm>
            <a:off x="761619" y="6129784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145">
              <a:spcBef>
                <a:spcPts val="492"/>
              </a:spcBef>
              <a:buNone/>
            </a:pPr>
            <a:r>
              <a:rPr lang="en-US" sz="1800" i="1" dirty="0">
                <a:solidFill>
                  <a:srgbClr val="4E3B30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**Seeking Additional Term or Position</a:t>
            </a:r>
          </a:p>
        </p:txBody>
      </p:sp>
    </p:spTree>
    <p:extLst>
      <p:ext uri="{BB962C8B-B14F-4D97-AF65-F5344CB8AC3E}">
        <p14:creationId xmlns:p14="http://schemas.microsoft.com/office/powerpoint/2010/main" val="30021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1447800"/>
            <a:ext cx="10753725" cy="458215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40000"/>
              </a:lnSpc>
              <a:buNone/>
              <a:tabLst>
                <a:tab pos="3254375" algn="l"/>
              </a:tabLst>
            </a:pPr>
            <a:r>
              <a:rPr lang="en-US" sz="2400" b="1" dirty="0">
                <a:latin typeface="Calibri" pitchFamily="34" charset="0"/>
              </a:rPr>
              <a:t>To elect the Board of Directors nominee slate as presented for the upcoming fiscal year.</a:t>
            </a:r>
          </a:p>
          <a:p>
            <a:pPr marL="0" indent="0">
              <a:lnSpc>
                <a:spcPct val="140000"/>
              </a:lnSpc>
              <a:buNone/>
              <a:tabLst>
                <a:tab pos="3254375" algn="l"/>
              </a:tabLst>
            </a:pPr>
            <a:r>
              <a:rPr lang="en-US" sz="2400" dirty="0">
                <a:latin typeface="Calibri" pitchFamily="34" charset="0"/>
              </a:rPr>
              <a:t>Adam Bichsel			President**</a:t>
            </a:r>
          </a:p>
          <a:p>
            <a:pPr marL="0" indent="0">
              <a:lnSpc>
                <a:spcPct val="140000"/>
              </a:lnSpc>
              <a:buNone/>
              <a:tabLst>
                <a:tab pos="3254375" algn="l"/>
              </a:tabLst>
            </a:pPr>
            <a:r>
              <a:rPr lang="en-US" sz="2400" dirty="0">
                <a:latin typeface="Calibri" pitchFamily="34" charset="0"/>
              </a:rPr>
              <a:t>Damola </a:t>
            </a:r>
            <a:r>
              <a:rPr lang="en-US" sz="2400" dirty="0" err="1">
                <a:latin typeface="Calibri" pitchFamily="34" charset="0"/>
              </a:rPr>
              <a:t>Oshin</a:t>
            </a:r>
            <a:r>
              <a:rPr lang="en-US" sz="2400" dirty="0">
                <a:latin typeface="Calibri" pitchFamily="34" charset="0"/>
              </a:rPr>
              <a:t>			Vice-President**</a:t>
            </a:r>
          </a:p>
          <a:p>
            <a:pPr marL="0" indent="0">
              <a:lnSpc>
                <a:spcPct val="140000"/>
              </a:lnSpc>
              <a:buNone/>
              <a:tabLst>
                <a:tab pos="3254375" algn="l"/>
              </a:tabLst>
            </a:pPr>
            <a:r>
              <a:rPr lang="en-US" sz="2400" dirty="0">
                <a:latin typeface="Calibri" pitchFamily="34" charset="0"/>
              </a:rPr>
              <a:t>Annmarie Wallis			Secretary**</a:t>
            </a:r>
          </a:p>
          <a:p>
            <a:pPr marL="0" indent="0">
              <a:lnSpc>
                <a:spcPct val="140000"/>
              </a:lnSpc>
              <a:buNone/>
              <a:tabLst>
                <a:tab pos="3254375" algn="l"/>
              </a:tabLst>
            </a:pPr>
            <a:r>
              <a:rPr lang="en-US" sz="2400" dirty="0">
                <a:latin typeface="Calibri" pitchFamily="34" charset="0"/>
              </a:rPr>
              <a:t>Becky Greer			Member at Large</a:t>
            </a:r>
          </a:p>
          <a:p>
            <a:pPr marL="0" indent="0">
              <a:lnSpc>
                <a:spcPct val="140000"/>
              </a:lnSpc>
              <a:buNone/>
              <a:tabLst>
                <a:tab pos="3254375" algn="l"/>
              </a:tabLst>
            </a:pPr>
            <a:r>
              <a:rPr lang="en-US" sz="2400" dirty="0">
                <a:latin typeface="Calibri" pitchFamily="34" charset="0"/>
              </a:rPr>
              <a:t>Craig </a:t>
            </a:r>
            <a:r>
              <a:rPr lang="en-US" sz="2400" dirty="0" err="1">
                <a:latin typeface="Calibri" pitchFamily="34" charset="0"/>
              </a:rPr>
              <a:t>McArton</a:t>
            </a:r>
            <a:r>
              <a:rPr lang="en-US" sz="2400" dirty="0">
                <a:latin typeface="Calibri" pitchFamily="34" charset="0"/>
              </a:rPr>
              <a:t>			Member at Large</a:t>
            </a:r>
          </a:p>
          <a:p>
            <a:pPr marL="0" indent="0">
              <a:lnSpc>
                <a:spcPct val="140000"/>
              </a:lnSpc>
              <a:buNone/>
              <a:tabLst>
                <a:tab pos="3254375" algn="l"/>
              </a:tabLst>
            </a:pPr>
            <a:r>
              <a:rPr lang="en-US" sz="2400" dirty="0">
                <a:latin typeface="Calibri" pitchFamily="34" charset="0"/>
              </a:rPr>
              <a:t>Eduardo Ramos			Member at Large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4D9D6-D784-B69F-1EDD-568DB27E6ACD}"/>
              </a:ext>
            </a:extLst>
          </p:cNvPr>
          <p:cNvSpPr txBox="1"/>
          <p:nvPr/>
        </p:nvSpPr>
        <p:spPr>
          <a:xfrm>
            <a:off x="676656" y="6129784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145">
              <a:spcBef>
                <a:spcPts val="492"/>
              </a:spcBef>
              <a:buNone/>
            </a:pPr>
            <a:r>
              <a:rPr lang="en-US" sz="1800" i="1" dirty="0">
                <a:solidFill>
                  <a:srgbClr val="4E3B30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**Seeking Additional Term or Position</a:t>
            </a:r>
          </a:p>
        </p:txBody>
      </p:sp>
    </p:spTree>
    <p:extLst>
      <p:ext uri="{BB962C8B-B14F-4D97-AF65-F5344CB8AC3E}">
        <p14:creationId xmlns:p14="http://schemas.microsoft.com/office/powerpoint/2010/main" val="9907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Custom 7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A96A0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5DCC4D5-5D03-4D0C-B4BB-8AC1F52CA6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2290</Words>
  <Application>Microsoft Office PowerPoint</Application>
  <PresentationFormat>Widescreen</PresentationFormat>
  <Paragraphs>366</Paragraphs>
  <Slides>51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Arial Black</vt:lpstr>
      <vt:lpstr>ArialMT</vt:lpstr>
      <vt:lpstr>Calibri</vt:lpstr>
      <vt:lpstr>Helvetica</vt:lpstr>
      <vt:lpstr>Wingdings</vt:lpstr>
      <vt:lpstr>Metropolitan</vt:lpstr>
      <vt:lpstr>Welcome to the May   Congregation Meeting</vt:lpstr>
      <vt:lpstr>Agenda</vt:lpstr>
      <vt:lpstr>Board of Directors Update</vt:lpstr>
      <vt:lpstr>Board Nomination Process</vt:lpstr>
      <vt:lpstr>Nominating Committee</vt:lpstr>
      <vt:lpstr>2022-23 Board of Directors</vt:lpstr>
      <vt:lpstr>2023-24 Board of Directors</vt:lpstr>
      <vt:lpstr>Board of Directors Nominees</vt:lpstr>
      <vt:lpstr>Motion</vt:lpstr>
      <vt:lpstr>2023-24 Elders</vt:lpstr>
      <vt:lpstr>Ministry Update</vt:lpstr>
      <vt:lpstr>Pathfinder is Strong! </vt:lpstr>
      <vt:lpstr>May Getting Started Stories</vt:lpstr>
      <vt:lpstr>Pathfinder is Strong! </vt:lpstr>
      <vt:lpstr>Action Teams &amp; Whole Life</vt:lpstr>
      <vt:lpstr>                </vt:lpstr>
      <vt:lpstr>All signs point to a strong and healthy church, except giving. </vt:lpstr>
      <vt:lpstr>Ministry Fund Giving Trends</vt:lpstr>
      <vt:lpstr>We have managed the current year giving shortfall very well.</vt:lpstr>
      <vt:lpstr>In the year ahead, we are working to get giving back to 21/22 levels</vt:lpstr>
      <vt:lpstr>People of Faith Approach  Life Differently</vt:lpstr>
      <vt:lpstr>Financial Information</vt:lpstr>
      <vt:lpstr>Presentation Notes</vt:lpstr>
      <vt:lpstr>Current Year Forecast</vt:lpstr>
      <vt:lpstr>Current Year Forecast</vt:lpstr>
      <vt:lpstr>Ministry Fund Forecast</vt:lpstr>
      <vt:lpstr>School Fund Forecast</vt:lpstr>
      <vt:lpstr>Ministry Fund FY24 Budget</vt:lpstr>
      <vt:lpstr>Ministry Fund FY24 Budget</vt:lpstr>
      <vt:lpstr>Ministry Fund FY24 Giving</vt:lpstr>
      <vt:lpstr>Ministry Fund Budget Analysis</vt:lpstr>
      <vt:lpstr>Ministry Fund Upcoming Year</vt:lpstr>
      <vt:lpstr>School Fund 23/24 Budget</vt:lpstr>
      <vt:lpstr>School Fund FY24 Budget</vt:lpstr>
      <vt:lpstr>School Fund FY24 Budget</vt:lpstr>
      <vt:lpstr>Enrollment Trends</vt:lpstr>
      <vt:lpstr>Financial Results</vt:lpstr>
      <vt:lpstr>Congregation Approved Debt</vt:lpstr>
      <vt:lpstr>Debt Outstanding</vt:lpstr>
      <vt:lpstr>Questions?</vt:lpstr>
      <vt:lpstr>Motion for Budget</vt:lpstr>
      <vt:lpstr>Motion</vt:lpstr>
      <vt:lpstr>Other Business</vt:lpstr>
      <vt:lpstr>Additional Information</vt:lpstr>
      <vt:lpstr>PowerPoint Presentation</vt:lpstr>
      <vt:lpstr>Closing Prayer</vt:lpstr>
      <vt:lpstr>PowerPoint Presentation</vt:lpstr>
      <vt:lpstr>Appendicies</vt:lpstr>
      <vt:lpstr>Appendix A – New Givers</vt:lpstr>
      <vt:lpstr>Appendix B – Budget Levers</vt:lpstr>
      <vt:lpstr>Campus Investments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2023-05-19T16:44:46Z</cp:lastPrinted>
  <dcterms:created xsi:type="dcterms:W3CDTF">2011-05-10T19:10:00Z</dcterms:created>
  <dcterms:modified xsi:type="dcterms:W3CDTF">2023-05-19T21:12:35Z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TC101671179990</vt:lpwstr>
  </property>
</Properties>
</file>